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8"/>
  </p:notesMasterIdLst>
  <p:sldIdLst>
    <p:sldId id="256" r:id="rId2"/>
    <p:sldId id="257" r:id="rId3"/>
    <p:sldId id="265" r:id="rId4"/>
    <p:sldId id="266" r:id="rId5"/>
    <p:sldId id="275" r:id="rId6"/>
    <p:sldId id="263" r:id="rId7"/>
    <p:sldId id="267" r:id="rId8"/>
    <p:sldId id="259" r:id="rId9"/>
    <p:sldId id="268" r:id="rId10"/>
    <p:sldId id="272" r:id="rId11"/>
    <p:sldId id="277" r:id="rId12"/>
    <p:sldId id="273" r:id="rId13"/>
    <p:sldId id="274" r:id="rId14"/>
    <p:sldId id="279" r:id="rId15"/>
    <p:sldId id="271" r:id="rId16"/>
    <p:sldId id="278" r:id="rId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80" autoAdjust="0"/>
    <p:restoredTop sz="94674"/>
  </p:normalViewPr>
  <p:slideViewPr>
    <p:cSldViewPr snapToGrid="0" snapToObjects="1">
      <p:cViewPr>
        <p:scale>
          <a:sx n="96" d="100"/>
          <a:sy n="96" d="100"/>
        </p:scale>
        <p:origin x="-677" y="-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D4CCE-783B-F847-8C6D-BB3F1DD24C2F}" type="datetimeFigureOut">
              <a:rPr lang="de-DE" smtClean="0"/>
              <a:t>10.08.2022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2A312-2BD9-4F40-90D9-29E3439D6A8F}" type="slidenum">
              <a:rPr lang="de-DE" smtClean="0"/>
              <a:t>‹#›</a:t>
            </a:fld>
            <a:endParaRPr lang="de-DE"/>
          </a:p>
        </p:txBody>
      </p:sp>
    </p:spTree>
    <p:extLst>
      <p:ext uri="{BB962C8B-B14F-4D97-AF65-F5344CB8AC3E}">
        <p14:creationId xmlns:p14="http://schemas.microsoft.com/office/powerpoint/2010/main" val="50111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DD2A312-2BD9-4F40-90D9-29E3439D6A8F}" type="slidenum">
              <a:rPr lang="de-DE" smtClean="0"/>
              <a:t>1</a:t>
            </a:fld>
            <a:endParaRPr lang="de-DE"/>
          </a:p>
        </p:txBody>
      </p:sp>
    </p:spTree>
    <p:extLst>
      <p:ext uri="{BB962C8B-B14F-4D97-AF65-F5344CB8AC3E}">
        <p14:creationId xmlns:p14="http://schemas.microsoft.com/office/powerpoint/2010/main" val="2001904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DD2A312-2BD9-4F40-90D9-29E3439D6A8F}" type="slidenum">
              <a:rPr lang="de-DE" smtClean="0"/>
              <a:t>2</a:t>
            </a:fld>
            <a:endParaRPr lang="de-DE"/>
          </a:p>
        </p:txBody>
      </p:sp>
    </p:spTree>
    <p:extLst>
      <p:ext uri="{BB962C8B-B14F-4D97-AF65-F5344CB8AC3E}">
        <p14:creationId xmlns:p14="http://schemas.microsoft.com/office/powerpoint/2010/main" val="151367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16C5678-EE20-4FA5-88E2-6E0BD67A2E26}" type="datetime1">
              <a:rPr lang="en-US" smtClean="0"/>
              <a:t>8/10/2022</a:t>
            </a:fld>
            <a:endParaRPr lang="en-US" dirty="0"/>
          </a:p>
        </p:txBody>
      </p:sp>
      <p:sp>
        <p:nvSpPr>
          <p:cNvPr id="8" name="Slide Number Placeholder 7"/>
          <p:cNvSpPr>
            <a:spLocks noGrp="1"/>
          </p:cNvSpPr>
          <p:nvPr>
            <p:ph type="sldNum" sz="quarter" idx="11"/>
          </p:nvPr>
        </p:nvSpPr>
        <p:spPr/>
        <p:txBody>
          <a:bodyPr/>
          <a:lstStyle/>
          <a:p>
            <a:fld id="{3ABD2611-19AD-3447-B45C-881468A88C15}" type="slidenum">
              <a:rPr lang="de-DE" smtClean="0"/>
              <a:pPr/>
              <a:t>‹#›</a:t>
            </a:fld>
            <a:endParaRPr lang="de-DE" dirty="0"/>
          </a:p>
        </p:txBody>
      </p:sp>
      <p:sp>
        <p:nvSpPr>
          <p:cNvPr id="9" name="Footer Placeholder 8"/>
          <p:cNvSpPr>
            <a:spLocks noGrp="1"/>
          </p:cNvSpPr>
          <p:nvPr>
            <p:ph type="ftr" sz="quarter" idx="12"/>
          </p:nvPr>
        </p:nvSpPr>
        <p:spPr/>
        <p:txBody>
          <a:bodyPr/>
          <a:lstStyle/>
          <a:p>
            <a:endParaRPr lang="de-DE"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051B39-B140-43FE-96DB-472A2B59CE7C}" type="datetime1">
              <a:rPr lang="en-US" smtClean="0"/>
              <a:t>8/10/2022</a:t>
            </a:fld>
            <a:endParaRPr lang="en-US"/>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600BB2-27C5-458B-ABCE-839C88CF47CE}" type="datetime1">
              <a:rPr lang="en-US" smtClean="0"/>
              <a:t>8/10/2022</a:t>
            </a:fld>
            <a:endParaRPr lang="en-US"/>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folie">
    <p:bg>
      <p:bgPr>
        <a:solidFill>
          <a:schemeClr val="bg1"/>
        </a:solidFill>
        <a:effectLst/>
      </p:bgPr>
    </p:bg>
    <p:spTree>
      <p:nvGrpSpPr>
        <p:cNvPr id="1" name=""/>
        <p:cNvGrpSpPr/>
        <p:nvPr/>
      </p:nvGrpSpPr>
      <p:grpSpPr>
        <a:xfrm>
          <a:off x="0" y="0"/>
          <a:ext cx="0" cy="0"/>
          <a:chOff x="0" y="0"/>
          <a:chExt cx="0" cy="0"/>
        </a:xfrm>
      </p:grpSpPr>
      <p:pic>
        <p:nvPicPr>
          <p:cNvPr id="8" name="Bild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 1"/>
          <p:cNvSpPr>
            <a:spLocks noGrp="1"/>
          </p:cNvSpPr>
          <p:nvPr>
            <p:ph type="ctrTitle" hasCustomPrompt="1"/>
          </p:nvPr>
        </p:nvSpPr>
        <p:spPr>
          <a:xfrm>
            <a:off x="1071572" y="1800000"/>
            <a:ext cx="7709013" cy="1793839"/>
          </a:xfrm>
        </p:spPr>
        <p:txBody>
          <a:bodyPr lIns="0" tIns="0" rIns="0" bIns="0" anchor="t">
            <a:normAutofit/>
          </a:bodyPr>
          <a:lstStyle>
            <a:lvl1pPr algn="l">
              <a:defRPr sz="4800" b="1" i="0">
                <a:latin typeface="Arial" charset="0"/>
                <a:ea typeface="Arial" charset="0"/>
                <a:cs typeface="Arial" charset="0"/>
              </a:defRPr>
            </a:lvl1pPr>
          </a:lstStyle>
          <a:p>
            <a:r>
              <a:rPr lang="de-DE" dirty="0" smtClean="0"/>
              <a:t>Titel der Präsentation</a:t>
            </a:r>
            <a:endParaRPr lang="de-DE" dirty="0"/>
          </a:p>
        </p:txBody>
      </p:sp>
      <p:sp>
        <p:nvSpPr>
          <p:cNvPr id="3" name="Untertitel 2"/>
          <p:cNvSpPr>
            <a:spLocks noGrp="1"/>
          </p:cNvSpPr>
          <p:nvPr>
            <p:ph type="subTitle" idx="1" hasCustomPrompt="1"/>
          </p:nvPr>
        </p:nvSpPr>
        <p:spPr>
          <a:xfrm>
            <a:off x="1071572" y="457198"/>
            <a:ext cx="9144000" cy="680731"/>
          </a:xfrm>
        </p:spPr>
        <p:txBody>
          <a:bodyPr lIns="0" tIns="0" rIns="0" bIns="0" anchor="b">
            <a:normAutofit/>
          </a:bodyPr>
          <a:lstStyle>
            <a:lvl1pPr marL="0" indent="0" algn="l">
              <a:buNone/>
              <a:defRPr sz="3600" b="0" i="0" baseline="0">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Name des Wahlpflichtfachs</a:t>
            </a:r>
            <a:endParaRPr lang="de-DE" dirty="0"/>
          </a:p>
        </p:txBody>
      </p:sp>
      <p:sp>
        <p:nvSpPr>
          <p:cNvPr id="10" name="Textplatzhalter 9"/>
          <p:cNvSpPr>
            <a:spLocks noGrp="1"/>
          </p:cNvSpPr>
          <p:nvPr>
            <p:ph type="body" sz="quarter" idx="10" hasCustomPrompt="1"/>
          </p:nvPr>
        </p:nvSpPr>
        <p:spPr>
          <a:xfrm>
            <a:off x="1071572" y="5022065"/>
            <a:ext cx="6478099" cy="1254980"/>
          </a:xfrm>
        </p:spPr>
        <p:txBody>
          <a:bodyPr anchor="b">
            <a:noAutofit/>
          </a:bodyPr>
          <a:lstStyle>
            <a:lvl1pPr marL="0" indent="0">
              <a:lnSpc>
                <a:spcPct val="100000"/>
              </a:lnSpc>
              <a:spcBef>
                <a:spcPts val="0"/>
              </a:spcBef>
              <a:buNone/>
              <a:defRPr lang="de-DE" sz="2400" b="0" i="0" dirty="0">
                <a:latin typeface="Arial" charset="0"/>
                <a:ea typeface="Arial" charset="0"/>
                <a:cs typeface="Arial" charset="0"/>
              </a:defRPr>
            </a:lvl1pPr>
          </a:lstStyle>
          <a:p>
            <a:pPr lvl="0"/>
            <a:r>
              <a:rPr lang="de-DE" dirty="0" smtClean="0"/>
              <a:t>Name der zentralen Einrichtung </a:t>
            </a:r>
            <a:br>
              <a:rPr lang="de-DE" dirty="0" smtClean="0"/>
            </a:br>
            <a:r>
              <a:rPr lang="de-DE" dirty="0" smtClean="0"/>
              <a:t>Prof. Dr. Max Mustermann</a:t>
            </a:r>
            <a:endParaRPr lang="de-DE" dirty="0"/>
          </a:p>
        </p:txBody>
      </p:sp>
    </p:spTree>
    <p:extLst>
      <p:ext uri="{BB962C8B-B14F-4D97-AF65-F5344CB8AC3E}">
        <p14:creationId xmlns:p14="http://schemas.microsoft.com/office/powerpoint/2010/main" val="1332890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838200" y="1800000"/>
            <a:ext cx="10515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liennummernplatzhalter 5"/>
          <p:cNvSpPr>
            <a:spLocks noGrp="1"/>
          </p:cNvSpPr>
          <p:nvPr>
            <p:ph type="sldNum" sz="quarter" idx="12"/>
          </p:nvPr>
        </p:nvSpPr>
        <p:spPr/>
        <p:txBody>
          <a:bodyPr/>
          <a:lstStyle/>
          <a:p>
            <a:fld id="{3ABD2611-19AD-3447-B45C-881468A88C15}" type="slidenum">
              <a:rPr lang="de-DE" smtClean="0"/>
              <a:t>‹#›</a:t>
            </a:fld>
            <a:endParaRPr lang="de-DE"/>
          </a:p>
        </p:txBody>
      </p:sp>
      <p:sp>
        <p:nvSpPr>
          <p:cNvPr id="9" name="Titel 8"/>
          <p:cNvSpPr>
            <a:spLocks noGrp="1"/>
          </p:cNvSpPr>
          <p:nvPr>
            <p:ph type="title"/>
          </p:nvPr>
        </p:nvSpPr>
        <p:spPr/>
        <p:txBody>
          <a:bodyPr/>
          <a:lstStyle/>
          <a:p>
            <a:r>
              <a:rPr lang="en-US" smtClean="0"/>
              <a:t>Click to edit Master title style</a:t>
            </a:r>
            <a:endParaRPr lang="de-DE"/>
          </a:p>
        </p:txBody>
      </p:sp>
      <p:sp>
        <p:nvSpPr>
          <p:cNvPr id="10" name="Fußzeilenplatzhalter 9"/>
          <p:cNvSpPr>
            <a:spLocks noGrp="1"/>
          </p:cNvSpPr>
          <p:nvPr>
            <p:ph type="ftr" sz="quarter" idx="13"/>
          </p:nvPr>
        </p:nvSpPr>
        <p:spPr/>
        <p:txBody>
          <a:bodyPr/>
          <a:lstStyle/>
          <a:p>
            <a:endParaRPr lang="de-DE" dirty="0"/>
          </a:p>
        </p:txBody>
      </p:sp>
    </p:spTree>
    <p:extLst>
      <p:ext uri="{BB962C8B-B14F-4D97-AF65-F5344CB8AC3E}">
        <p14:creationId xmlns:p14="http://schemas.microsoft.com/office/powerpoint/2010/main" val="149521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B11D738E-8962-435F-8C43-147B8DD7E819}" type="datetime1">
              <a:rPr lang="en-US" smtClean="0"/>
              <a:t>8/10/2022</a:t>
            </a:fld>
            <a:endParaRPr lang="en-US"/>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CAEA93-55E7-4DA9-90C2-089A26EEFEC4}" type="datetime1">
              <a:rPr lang="en-US" smtClean="0"/>
              <a:t>8/10/2022</a:t>
            </a:fld>
            <a:endParaRPr lang="en-US"/>
          </a:p>
        </p:txBody>
      </p:sp>
      <p:sp>
        <p:nvSpPr>
          <p:cNvPr id="5" name="Footer Placeholder 4"/>
          <p:cNvSpPr>
            <a:spLocks noGrp="1"/>
          </p:cNvSpPr>
          <p:nvPr>
            <p:ph type="ftr" sz="quarter" idx="11"/>
          </p:nvPr>
        </p:nvSpPr>
        <p:spPr/>
        <p:txBody>
          <a:bodyPr/>
          <a:lstStyle/>
          <a:p>
            <a:endParaRPr lang="de-DE" dirty="0"/>
          </a:p>
        </p:txBody>
      </p:sp>
      <p:sp>
        <p:nvSpPr>
          <p:cNvPr id="6" name="Slide Number Placeholder 5"/>
          <p:cNvSpPr>
            <a:spLocks noGrp="1"/>
          </p:cNvSpPr>
          <p:nvPr>
            <p:ph type="sldNum" sz="quarter" idx="12"/>
          </p:nvPr>
        </p:nvSpPr>
        <p:spPr/>
        <p:txBody>
          <a:bodyPr/>
          <a:lstStyle/>
          <a:p>
            <a:fld id="{3ABD2611-19AD-3447-B45C-881468A88C15}" type="slidenum">
              <a:rPr lang="de-DE" smtClean="0"/>
              <a:pPr/>
              <a:t>‹#›</a:t>
            </a:fld>
            <a:endParaRPr lang="de-DE" dirty="0"/>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34CF3C7-6809-4F39-BD67-A75817BDDE0A}" type="datetime1">
              <a:rPr lang="en-US" smtClean="0"/>
              <a:t>8/10/2022</a:t>
            </a:fld>
            <a:endParaRPr lang="en-US"/>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3ABD2611-19AD-3447-B45C-881468A88C15}" type="slidenum">
              <a:rPr lang="de-DE" smtClean="0"/>
              <a:pPr/>
              <a:t>‹#›</a:t>
            </a:fld>
            <a:endParaRPr lang="de-DE" dirty="0"/>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7EAEB24-CE78-465C-A726-91D0868FA48F}" type="datetime1">
              <a:rPr lang="en-US" smtClean="0"/>
              <a:t>8/10/2022</a:t>
            </a:fld>
            <a:endParaRPr lang="en-US"/>
          </a:p>
        </p:txBody>
      </p:sp>
      <p:sp>
        <p:nvSpPr>
          <p:cNvPr id="8" name="Footer Placeholder 7"/>
          <p:cNvSpPr>
            <a:spLocks noGrp="1"/>
          </p:cNvSpPr>
          <p:nvPr>
            <p:ph type="ftr" sz="quarter" idx="11"/>
          </p:nvPr>
        </p:nvSpPr>
        <p:spPr/>
        <p:txBody>
          <a:bodyPr/>
          <a:lstStyle/>
          <a:p>
            <a:endParaRPr lang="de-DE" dirty="0"/>
          </a:p>
        </p:txBody>
      </p:sp>
      <p:sp>
        <p:nvSpPr>
          <p:cNvPr id="9" name="Slide Number Placeholder 8"/>
          <p:cNvSpPr>
            <a:spLocks noGrp="1"/>
          </p:cNvSpPr>
          <p:nvPr>
            <p:ph type="sldNum" sz="quarter" idx="12"/>
          </p:nvPr>
        </p:nvSpPr>
        <p:spPr/>
        <p:txBody>
          <a:bodyPr/>
          <a:lstStyle/>
          <a:p>
            <a:fld id="{3ABD2611-19AD-3447-B45C-881468A88C15}" type="slidenum">
              <a:rPr lang="de-DE" smtClean="0"/>
              <a:pPr/>
              <a:t>‹#›</a:t>
            </a:fld>
            <a:endParaRPr lang="de-DE" dirty="0"/>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BAADF0-1749-4E8B-9691-B44A5F8C0895}" type="datetime1">
              <a:rPr lang="en-US" smtClean="0"/>
              <a:t>8/10/2022</a:t>
            </a:fld>
            <a:endParaRPr lang="en-US"/>
          </a:p>
        </p:txBody>
      </p:sp>
      <p:sp>
        <p:nvSpPr>
          <p:cNvPr id="4" name="Footer Placeholder 3"/>
          <p:cNvSpPr>
            <a:spLocks noGrp="1"/>
          </p:cNvSpPr>
          <p:nvPr>
            <p:ph type="ftr" sz="quarter" idx="11"/>
          </p:nvPr>
        </p:nvSpPr>
        <p:spPr/>
        <p:txBody>
          <a:bodyPr/>
          <a:lstStyle/>
          <a:p>
            <a:endParaRPr lang="de-DE" dirty="0"/>
          </a:p>
        </p:txBody>
      </p:sp>
      <p:sp>
        <p:nvSpPr>
          <p:cNvPr id="5" name="Slide Number Placeholder 4"/>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F628A-A867-4937-BBE5-207DB6F9C51A}" type="datetime1">
              <a:rPr lang="en-US" smtClean="0"/>
              <a:t>8/10/2022</a:t>
            </a:fld>
            <a:endParaRPr lang="en-US"/>
          </a:p>
        </p:txBody>
      </p:sp>
      <p:sp>
        <p:nvSpPr>
          <p:cNvPr id="3" name="Footer Placeholder 2"/>
          <p:cNvSpPr>
            <a:spLocks noGrp="1"/>
          </p:cNvSpPr>
          <p:nvPr>
            <p:ph type="ftr" sz="quarter" idx="11"/>
          </p:nvPr>
        </p:nvSpPr>
        <p:spPr/>
        <p:txBody>
          <a:bodyPr/>
          <a:lstStyle/>
          <a:p>
            <a:endParaRPr lang="de-DE" dirty="0"/>
          </a:p>
        </p:txBody>
      </p:sp>
      <p:sp>
        <p:nvSpPr>
          <p:cNvPr id="4" name="Slide Number Placeholder 3"/>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18BBB94-68E6-4675-A946-F1C5994EDBD7}" type="datetime1">
              <a:rPr lang="en-US" smtClean="0"/>
              <a:t>8/10/2022</a:t>
            </a:fld>
            <a:endParaRPr lang="en-US"/>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3B8377-21E3-4835-B75D-4E2847E2750F}" type="datetime1">
              <a:rPr lang="en-US" smtClean="0"/>
              <a:t>8/10/2022</a:t>
            </a:fld>
            <a:endParaRPr lang="en-US"/>
          </a:p>
        </p:txBody>
      </p:sp>
      <p:sp>
        <p:nvSpPr>
          <p:cNvPr id="6" name="Footer Placeholder 5"/>
          <p:cNvSpPr>
            <a:spLocks noGrp="1"/>
          </p:cNvSpPr>
          <p:nvPr>
            <p:ph type="ftr" sz="quarter" idx="11"/>
          </p:nvPr>
        </p:nvSpPr>
        <p:spPr/>
        <p:txBody>
          <a:bodyPr/>
          <a:lstStyle/>
          <a:p>
            <a:endParaRPr lang="de-DE" dirty="0"/>
          </a:p>
        </p:txBody>
      </p:sp>
      <p:sp>
        <p:nvSpPr>
          <p:cNvPr id="7" name="Slide Number Placeholder 6"/>
          <p:cNvSpPr>
            <a:spLocks noGrp="1"/>
          </p:cNvSpPr>
          <p:nvPr>
            <p:ph type="sldNum" sz="quarter" idx="12"/>
          </p:nvPr>
        </p:nvSpPr>
        <p:spPr/>
        <p:txBody>
          <a:bodyPr/>
          <a:lstStyle/>
          <a:p>
            <a:fld id="{3ABD2611-19AD-3447-B45C-881468A88C15}" type="slidenum">
              <a:rPr lang="de-DE" smtClean="0"/>
              <a:pPr/>
              <a:t>‹#›</a:t>
            </a:fld>
            <a:endParaRPr lang="de-DE"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B0C4986D-6BE9-4264-908F-02DB36FD8D6C}" type="datetime1">
              <a:rPr lang="en-US" smtClean="0"/>
              <a:t>8/10/2022</a:t>
            </a:fld>
            <a:endParaRPr lang="en-US" dirty="0"/>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de-DE" dirty="0"/>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3ABD2611-19AD-3447-B45C-881468A88C15}" type="slidenum">
              <a:rPr lang="de-DE" smtClean="0"/>
              <a:pPr/>
              <a:t>‹#›</a:t>
            </a:fld>
            <a:endParaRPr lang="de-DE" dirty="0"/>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071572" y="2100000"/>
            <a:ext cx="7709013" cy="2289120"/>
          </a:xfrm>
        </p:spPr>
        <p:txBody>
          <a:bodyPr>
            <a:noAutofit/>
          </a:bodyPr>
          <a:lstStyle/>
          <a:p>
            <a:pPr>
              <a:lnSpc>
                <a:spcPct val="100000"/>
              </a:lnSpc>
            </a:pPr>
            <a:r>
              <a:rPr lang="de-DE" sz="2000" b="0" dirty="0">
                <a:solidFill>
                  <a:schemeClr val="tx1">
                    <a:lumMod val="85000"/>
                    <a:lumOff val="15000"/>
                  </a:schemeClr>
                </a:solidFill>
                <a:latin typeface="Times New Roman" panose="02020603050405020304" pitchFamily="18" charset="0"/>
                <a:cs typeface="Times New Roman" panose="02020603050405020304" pitchFamily="18" charset="0"/>
              </a:rPr>
              <a:t/>
            </a:r>
            <a:br>
              <a:rPr lang="de-DE" sz="2000" b="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t>Faculty of Engineering </a:t>
            </a:r>
            <a: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t/>
            </a:r>
            <a:b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br>
            <a: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t>Department </a:t>
            </a:r>
            <a: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t>of Electrical Engineering and Computer </a:t>
            </a:r>
            <a: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t>Science</a:t>
            </a:r>
            <a:b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br>
            <a: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t/>
            </a:r>
            <a:b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br>
            <a:r>
              <a:rPr lang="en-US" sz="1800" b="0" dirty="0">
                <a:solidFill>
                  <a:schemeClr val="tx1"/>
                </a:solidFill>
                <a:effectLst/>
                <a:latin typeface="Times New Roman" panose="02020603050405020304" pitchFamily="18" charset="0"/>
                <a:cs typeface="Times New Roman" panose="02020603050405020304" pitchFamily="18" charset="0"/>
              </a:rPr>
              <a:t>Guided By : - </a:t>
            </a:r>
            <a:r>
              <a:rPr lang="en-US" sz="1800" b="0" dirty="0" smtClean="0">
                <a:solidFill>
                  <a:schemeClr val="tx1"/>
                </a:solidFill>
                <a:effectLst/>
                <a:latin typeface="Times New Roman" panose="02020603050405020304" pitchFamily="18" charset="0"/>
                <a:cs typeface="Times New Roman" panose="02020603050405020304" pitchFamily="18" charset="0"/>
              </a:rPr>
              <a:t>1. </a:t>
            </a:r>
            <a:r>
              <a:rPr lang="en-US" sz="1800" b="0" dirty="0">
                <a:solidFill>
                  <a:schemeClr val="tx1"/>
                </a:solidFill>
                <a:effectLst/>
                <a:latin typeface="Times New Roman" panose="02020603050405020304" pitchFamily="18" charset="0"/>
                <a:cs typeface="Times New Roman" panose="02020603050405020304" pitchFamily="18" charset="0"/>
              </a:rPr>
              <a:t>Prof. Dr.-</a:t>
            </a:r>
            <a:r>
              <a:rPr lang="en-US" sz="1800" b="0" dirty="0" err="1">
                <a:solidFill>
                  <a:schemeClr val="tx1"/>
                </a:solidFill>
                <a:effectLst/>
                <a:latin typeface="Times New Roman" panose="02020603050405020304" pitchFamily="18" charset="0"/>
                <a:cs typeface="Times New Roman" panose="02020603050405020304" pitchFamily="18" charset="0"/>
              </a:rPr>
              <a:t>Ing</a:t>
            </a:r>
            <a:r>
              <a:rPr lang="en-US" sz="1800" b="0" dirty="0">
                <a:solidFill>
                  <a:schemeClr val="tx1"/>
                </a:solidFill>
                <a:effectLst/>
                <a:latin typeface="Times New Roman" panose="02020603050405020304" pitchFamily="18" charset="0"/>
                <a:cs typeface="Times New Roman" panose="02020603050405020304" pitchFamily="18" charset="0"/>
              </a:rPr>
              <a:t>. </a:t>
            </a:r>
            <a:r>
              <a:rPr lang="en-US" sz="1800" b="0" dirty="0" err="1">
                <a:solidFill>
                  <a:schemeClr val="tx1"/>
                </a:solidFill>
                <a:effectLst/>
                <a:latin typeface="Times New Roman" panose="02020603050405020304" pitchFamily="18" charset="0"/>
                <a:cs typeface="Times New Roman" panose="02020603050405020304" pitchFamily="18" charset="0"/>
              </a:rPr>
              <a:t>habil</a:t>
            </a:r>
            <a:r>
              <a:rPr lang="en-US" sz="1800" b="0" dirty="0">
                <a:solidFill>
                  <a:schemeClr val="tx1"/>
                </a:solidFill>
                <a:effectLst/>
                <a:latin typeface="Times New Roman" panose="02020603050405020304" pitchFamily="18" charset="0"/>
                <a:cs typeface="Times New Roman" panose="02020603050405020304" pitchFamily="18" charset="0"/>
              </a:rPr>
              <a:t>. Olaf </a:t>
            </a:r>
            <a:r>
              <a:rPr lang="en-US" sz="1800" b="0" dirty="0" err="1">
                <a:solidFill>
                  <a:schemeClr val="tx1"/>
                </a:solidFill>
                <a:effectLst/>
                <a:latin typeface="Times New Roman" panose="02020603050405020304" pitchFamily="18" charset="0"/>
                <a:cs typeface="Times New Roman" panose="02020603050405020304" pitchFamily="18" charset="0"/>
              </a:rPr>
              <a:t>Simanski</a:t>
            </a:r>
            <a:r>
              <a:rPr lang="en-US" sz="1800" b="0" dirty="0" smtClean="0">
                <a:solidFill>
                  <a:schemeClr val="tx1"/>
                </a:solidFill>
                <a:effectLst/>
                <a:latin typeface="Times New Roman" panose="02020603050405020304" pitchFamily="18" charset="0"/>
                <a:cs typeface="Times New Roman" panose="02020603050405020304" pitchFamily="18" charset="0"/>
              </a:rPr>
              <a:t/>
            </a:r>
            <a:br>
              <a:rPr lang="en-US" sz="1800" b="0" dirty="0" smtClean="0">
                <a:solidFill>
                  <a:schemeClr val="tx1"/>
                </a:solidFill>
                <a:effectLst/>
                <a:latin typeface="Times New Roman" panose="02020603050405020304" pitchFamily="18" charset="0"/>
                <a:cs typeface="Times New Roman" panose="02020603050405020304" pitchFamily="18" charset="0"/>
              </a:rPr>
            </a:br>
            <a:r>
              <a:rPr lang="en-US" sz="1800" b="0" dirty="0">
                <a:solidFill>
                  <a:schemeClr val="tx1"/>
                </a:solidFill>
                <a:effectLst/>
                <a:latin typeface="Times New Roman" panose="02020603050405020304" pitchFamily="18" charset="0"/>
                <a:cs typeface="Times New Roman" panose="02020603050405020304" pitchFamily="18" charset="0"/>
              </a:rPr>
              <a:t>	 </a:t>
            </a:r>
            <a:r>
              <a:rPr lang="en-US" sz="1800" b="0" dirty="0" smtClean="0">
                <a:solidFill>
                  <a:schemeClr val="tx1"/>
                </a:solidFill>
                <a:effectLst/>
                <a:latin typeface="Times New Roman" panose="02020603050405020304" pitchFamily="18" charset="0"/>
                <a:cs typeface="Times New Roman" panose="02020603050405020304" pitchFamily="18" charset="0"/>
              </a:rPr>
              <a:t>      2. Dipl</a:t>
            </a:r>
            <a:r>
              <a:rPr lang="en-US" sz="1800" b="0" dirty="0">
                <a:solidFill>
                  <a:schemeClr val="tx1"/>
                </a:solidFill>
                <a:effectLst/>
                <a:latin typeface="Times New Roman" panose="02020603050405020304" pitchFamily="18" charset="0"/>
                <a:cs typeface="Times New Roman" panose="02020603050405020304" pitchFamily="18" charset="0"/>
              </a:rPr>
              <a:t>.-Ing Uwe Starke</a:t>
            </a:r>
            <a:r>
              <a:rPr lang="en-US" sz="2000" dirty="0"/>
              <a:t/>
            </a:r>
            <a:br>
              <a:rPr lang="en-US" sz="2000" dirty="0"/>
            </a:br>
            <a: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t/>
            </a:r>
            <a:br>
              <a:rPr lang="en-US" sz="2000" b="0" dirty="0">
                <a:solidFill>
                  <a:schemeClr val="tx1">
                    <a:lumMod val="85000"/>
                    <a:lumOff val="15000"/>
                  </a:schemeClr>
                </a:solidFill>
                <a:latin typeface="Times New Roman" panose="02020603050405020304" pitchFamily="18" charset="0"/>
                <a:cs typeface="Times New Roman" panose="02020603050405020304" pitchFamily="18" charset="0"/>
              </a:rPr>
            </a:br>
            <a: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t/>
            </a:r>
            <a:br>
              <a:rPr lang="en-US" sz="2000" b="0" dirty="0" smtClean="0">
                <a:solidFill>
                  <a:schemeClr val="tx1">
                    <a:lumMod val="85000"/>
                    <a:lumOff val="15000"/>
                  </a:schemeClr>
                </a:solidFill>
                <a:latin typeface="Times New Roman" panose="02020603050405020304" pitchFamily="18" charset="0"/>
                <a:cs typeface="Times New Roman" panose="02020603050405020304" pitchFamily="18" charset="0"/>
              </a:rPr>
            </a:br>
            <a:r>
              <a:rPr lang="en-US" sz="2400" b="0" dirty="0">
                <a:solidFill>
                  <a:schemeClr val="tx1">
                    <a:lumMod val="85000"/>
                    <a:lumOff val="15000"/>
                  </a:schemeClr>
                </a:solidFill>
                <a:latin typeface="Times New Roman" panose="02020603050405020304" pitchFamily="18" charset="0"/>
                <a:cs typeface="Times New Roman" panose="02020603050405020304" pitchFamily="18" charset="0"/>
              </a:rPr>
              <a:t/>
            </a:r>
            <a:br>
              <a:rPr lang="en-US" sz="2400" b="0" dirty="0">
                <a:solidFill>
                  <a:schemeClr val="tx1">
                    <a:lumMod val="85000"/>
                    <a:lumOff val="15000"/>
                  </a:schemeClr>
                </a:solidFill>
                <a:latin typeface="Times New Roman" panose="02020603050405020304" pitchFamily="18" charset="0"/>
                <a:cs typeface="Times New Roman" panose="02020603050405020304" pitchFamily="18" charset="0"/>
              </a:rPr>
            </a:br>
            <a:endParaRPr lang="de-DE" sz="2400" b="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Untertitel 2"/>
          <p:cNvSpPr>
            <a:spLocks noGrp="1"/>
          </p:cNvSpPr>
          <p:nvPr>
            <p:ph type="subTitle" idx="1"/>
          </p:nvPr>
        </p:nvSpPr>
        <p:spPr>
          <a:xfrm>
            <a:off x="1063621" y="1419269"/>
            <a:ext cx="9144000" cy="680731"/>
          </a:xfrm>
          <a:effectLst>
            <a:outerShdw blurRad="50800" dist="38100" dir="2700000" algn="tl" rotWithShape="0">
              <a:prstClr val="black">
                <a:alpha val="40000"/>
              </a:prstClr>
            </a:outerShdw>
          </a:effectLst>
        </p:spPr>
        <p:txBody>
          <a:bodyPr>
            <a:normAutofit/>
          </a:bodyPr>
          <a:lstStyle/>
          <a:p>
            <a:r>
              <a:rPr lang="de-DE" sz="4400" dirty="0" smtClean="0">
                <a:solidFill>
                  <a:srgbClr val="FF3300"/>
                </a:solidFill>
                <a:latin typeface="Times New Roman" panose="02020603050405020304" pitchFamily="18" charset="0"/>
                <a:cs typeface="Times New Roman" panose="02020603050405020304" pitchFamily="18" charset="0"/>
              </a:rPr>
              <a:t>IOT Based Health Monitoring System</a:t>
            </a:r>
            <a:endParaRPr lang="de-DE" sz="4400" dirty="0">
              <a:solidFill>
                <a:srgbClr val="FF33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071572" y="3943814"/>
            <a:ext cx="6601437" cy="2031325"/>
          </a:xfrm>
          <a:prstGeom prst="rect">
            <a:avLst/>
          </a:prstGeom>
          <a:noFill/>
          <a:effectLst>
            <a:outerShdw blurRad="50800" dist="38100" dir="2700000" algn="tl" rotWithShape="0">
              <a:prstClr val="black">
                <a:alpha val="40000"/>
              </a:prstClr>
            </a:outerShdw>
          </a:effectLst>
        </p:spPr>
        <p:txBody>
          <a:bodyPr wrap="square" rtlCol="0">
            <a:spAutoFit/>
          </a:bodyPr>
          <a:lstStyle/>
          <a:p>
            <a:endParaRPr lang="en-US" dirty="0"/>
          </a:p>
          <a:p>
            <a:r>
              <a:rPr lang="de-DE" dirty="0" smtClean="0">
                <a:solidFill>
                  <a:srgbClr val="FF3300"/>
                </a:solidFill>
              </a:rPr>
              <a:t>Prepared By : 	</a:t>
            </a:r>
            <a:r>
              <a:rPr lang="de-DE" dirty="0" smtClean="0">
                <a:solidFill>
                  <a:srgbClr val="FF3300"/>
                </a:solidFill>
                <a:latin typeface="Times New Roman" panose="02020603050405020304" pitchFamily="18" charset="0"/>
                <a:cs typeface="Times New Roman" panose="02020603050405020304" pitchFamily="18" charset="0"/>
              </a:rPr>
              <a:t>Group: 10</a:t>
            </a:r>
            <a:endParaRPr lang="de-DE" dirty="0">
              <a:solidFill>
                <a:srgbClr val="FF3300"/>
              </a:solidFill>
            </a:endParaRPr>
          </a:p>
          <a:p>
            <a:pPr marL="1714500" lvl="3" indent="-342900">
              <a:lnSpc>
                <a:spcPct val="150000"/>
              </a:lnSpc>
              <a:buFont typeface="+mj-lt"/>
              <a:buAutoNum type="arabicPeriod"/>
            </a:pPr>
            <a:r>
              <a:rPr lang="en-US" sz="1600" dirty="0" err="1" smtClean="0"/>
              <a:t>Ravikumar</a:t>
            </a:r>
            <a:r>
              <a:rPr lang="en-US" sz="1600" dirty="0" smtClean="0"/>
              <a:t> </a:t>
            </a:r>
            <a:r>
              <a:rPr lang="en-US" sz="1600" dirty="0" err="1" smtClean="0"/>
              <a:t>Pravinbhai</a:t>
            </a:r>
            <a:r>
              <a:rPr lang="en-US" sz="1600" dirty="0" smtClean="0"/>
              <a:t> </a:t>
            </a:r>
            <a:r>
              <a:rPr lang="en-US" sz="1600" dirty="0" err="1" smtClean="0"/>
              <a:t>Dhameliya</a:t>
            </a:r>
            <a:r>
              <a:rPr lang="en-US" sz="1600" dirty="0" smtClean="0"/>
              <a:t>       </a:t>
            </a:r>
            <a:r>
              <a:rPr lang="en-US" sz="1600" dirty="0"/>
              <a:t>373306</a:t>
            </a:r>
            <a:endParaRPr lang="en-US" sz="1600" dirty="0" smtClean="0"/>
          </a:p>
          <a:p>
            <a:pPr marL="1714500" lvl="3" indent="-342900">
              <a:lnSpc>
                <a:spcPct val="150000"/>
              </a:lnSpc>
              <a:buFont typeface="+mj-lt"/>
              <a:buAutoNum type="arabicPeriod"/>
            </a:pPr>
            <a:r>
              <a:rPr lang="en-US" sz="1600" dirty="0" smtClean="0"/>
              <a:t>Meet </a:t>
            </a:r>
            <a:r>
              <a:rPr lang="en-US" sz="1600" dirty="0" err="1" smtClean="0"/>
              <a:t>Pankajkumar</a:t>
            </a:r>
            <a:r>
              <a:rPr lang="en-US" sz="1600" dirty="0" smtClean="0"/>
              <a:t> Shah                         381305</a:t>
            </a:r>
          </a:p>
          <a:p>
            <a:endParaRPr lang="en-US" sz="1400" dirty="0"/>
          </a:p>
          <a:p>
            <a:endParaRPr lang="en-US" sz="1400" dirty="0" smtClean="0"/>
          </a:p>
          <a:p>
            <a:endParaRPr lang="en-US" sz="1400" dirty="0"/>
          </a:p>
        </p:txBody>
      </p:sp>
      <p:sp>
        <p:nvSpPr>
          <p:cNvPr id="5" name="TextBox 4"/>
          <p:cNvSpPr txBox="1"/>
          <p:nvPr/>
        </p:nvSpPr>
        <p:spPr>
          <a:xfrm>
            <a:off x="960258" y="683806"/>
            <a:ext cx="9575224" cy="80021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Special Aspects of Automation Technology</a:t>
            </a:r>
            <a:endParaRPr lang="en-IN" sz="2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97789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0"/>
            <a:ext cx="10972800" cy="1012371"/>
          </a:xfrm>
        </p:spPr>
        <p:txBody>
          <a:bodyPr/>
          <a:lstStyle/>
          <a:p>
            <a:pPr algn="l"/>
            <a:r>
              <a:rPr lang="en-US" sz="4400" dirty="0" smtClean="0">
                <a:latin typeface="Times New Roman" panose="02020603050405020304" pitchFamily="18" charset="0"/>
                <a:cs typeface="Times New Roman" panose="02020603050405020304" pitchFamily="18" charset="0"/>
              </a:rPr>
              <a:t>Source Code</a:t>
            </a:r>
            <a:endParaRPr lang="en-US" sz="4400" dirty="0">
              <a:latin typeface="Times New Roman" panose="02020603050405020304" pitchFamily="18" charset="0"/>
              <a:cs typeface="Times New Roman" panose="02020603050405020304"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314" y="962283"/>
            <a:ext cx="9220200" cy="574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955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5943" y="0"/>
            <a:ext cx="11386457" cy="783771"/>
          </a:xfrm>
        </p:spPr>
        <p:txBody>
          <a:bodyPr/>
          <a:lstStyle/>
          <a:p>
            <a:pPr algn="l"/>
            <a:r>
              <a:rPr lang="en-US" sz="4000" dirty="0" smtClean="0">
                <a:latin typeface="Times New Roman" panose="02020603050405020304" pitchFamily="18" charset="0"/>
                <a:cs typeface="Times New Roman" panose="02020603050405020304" pitchFamily="18" charset="0"/>
              </a:rPr>
              <a:t>Continue…</a:t>
            </a:r>
            <a:endParaRPr lang="en-US" sz="4000" dirty="0">
              <a:latin typeface="Times New Roman" panose="02020603050405020304" pitchFamily="18" charset="0"/>
              <a:cs typeface="Times New Roman" panose="02020603050405020304" pitchFamily="18" charset="0"/>
            </a:endParaRPr>
          </a:p>
        </p:txBody>
      </p:sp>
      <p:sp>
        <p:nvSpPr>
          <p:cNvPr id="2" name="Content Placeholder 1"/>
          <p:cNvSpPr>
            <a:spLocks noGrp="1"/>
          </p:cNvSpPr>
          <p:nvPr>
            <p:ph idx="1"/>
          </p:nvPr>
        </p:nvSpPr>
        <p:spPr/>
        <p:txBody>
          <a:bodyPr/>
          <a:lstStyle/>
          <a:p>
            <a:pPr marL="0" indent="0">
              <a:buNone/>
            </a:pPr>
            <a:r>
              <a:rPr lang="en-US" dirty="0" smtClean="0"/>
              <a:t> </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303" y="930309"/>
            <a:ext cx="9209314" cy="578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131" y="6183996"/>
            <a:ext cx="1751700" cy="430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4241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 </a:t>
            </a:r>
            <a:endParaRPr lang="en-US" dirty="0"/>
          </a:p>
        </p:txBody>
      </p:sp>
      <p:sp>
        <p:nvSpPr>
          <p:cNvPr id="3" name="Title 2"/>
          <p:cNvSpPr>
            <a:spLocks noGrp="1"/>
          </p:cNvSpPr>
          <p:nvPr>
            <p:ph type="title"/>
          </p:nvPr>
        </p:nvSpPr>
        <p:spPr>
          <a:xfrm>
            <a:off x="609600" y="0"/>
            <a:ext cx="10972800" cy="881743"/>
          </a:xfrm>
        </p:spPr>
        <p:txBody>
          <a:bodyPr/>
          <a:lstStyle/>
          <a:p>
            <a:pPr algn="l"/>
            <a:r>
              <a:rPr lang="en-US" sz="4400" dirty="0" smtClean="0">
                <a:latin typeface="Times New Roman" panose="02020603050405020304" pitchFamily="18" charset="0"/>
                <a:cs typeface="Times New Roman" panose="02020603050405020304" pitchFamily="18" charset="0"/>
              </a:rPr>
              <a:t>Hardware</a:t>
            </a:r>
            <a:endParaRPr lang="en-US" sz="4400" dirty="0">
              <a:latin typeface="Times New Roman" panose="02020603050405020304" pitchFamily="18" charset="0"/>
              <a:cs typeface="Times New Roman" panose="02020603050405020304" pitchFamily="18" charset="0"/>
            </a:endParaRPr>
          </a:p>
        </p:txBody>
      </p:sp>
      <p:pic>
        <p:nvPicPr>
          <p:cNvPr id="7172" name="Picture 4" descr="C:\Users\Shiva\OneDrive\Desktop\IMG-3726[48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310" y="1206308"/>
            <a:ext cx="2373090" cy="4375342"/>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Shiva\OneDrive\Desktop\IMG-3725[48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06308"/>
            <a:ext cx="8339593" cy="43753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09900" y="5753100"/>
            <a:ext cx="6610350" cy="261610"/>
          </a:xfrm>
          <a:prstGeom prst="rect">
            <a:avLst/>
          </a:prstGeom>
          <a:noFill/>
        </p:spPr>
        <p:txBody>
          <a:bodyPr wrap="square" rtlCol="0">
            <a:spAutoFit/>
          </a:bodyPr>
          <a:lstStyle/>
          <a:p>
            <a:r>
              <a:rPr lang="en-US" sz="1100" dirty="0" smtClean="0">
                <a:solidFill>
                  <a:schemeClr val="tx2">
                    <a:lumMod val="75000"/>
                  </a:schemeClr>
                </a:solidFill>
                <a:latin typeface="Times New Roman" panose="02020603050405020304" pitchFamily="18" charset="0"/>
                <a:cs typeface="Times New Roman" panose="02020603050405020304" pitchFamily="18" charset="0"/>
              </a:rPr>
              <a:t>Fig. 8 Health monitoring system </a:t>
            </a:r>
            <a:r>
              <a:rPr lang="en-US" sz="1100" dirty="0">
                <a:solidFill>
                  <a:schemeClr val="tx2">
                    <a:lumMod val="75000"/>
                  </a:schemeClr>
                </a:solidFill>
                <a:latin typeface="Times New Roman" panose="02020603050405020304" pitchFamily="18" charset="0"/>
                <a:cs typeface="Times New Roman" panose="02020603050405020304" pitchFamily="18" charset="0"/>
              </a:rPr>
              <a:t>w</a:t>
            </a:r>
            <a:r>
              <a:rPr lang="en-US" sz="1100" dirty="0" smtClean="0">
                <a:solidFill>
                  <a:schemeClr val="tx2">
                    <a:lumMod val="75000"/>
                  </a:schemeClr>
                </a:solidFill>
                <a:latin typeface="Times New Roman" panose="02020603050405020304" pitchFamily="18" charset="0"/>
                <a:cs typeface="Times New Roman" panose="02020603050405020304" pitchFamily="18" charset="0"/>
              </a:rPr>
              <a:t>orking model in Normal Condition</a:t>
            </a:r>
            <a:endParaRPr lang="en-US" sz="11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9209310" y="5734050"/>
            <a:ext cx="2515965" cy="261610"/>
          </a:xfrm>
          <a:prstGeom prst="rect">
            <a:avLst/>
          </a:prstGeom>
          <a:noFill/>
        </p:spPr>
        <p:txBody>
          <a:bodyPr wrap="square" rtlCol="0">
            <a:spAutoFit/>
          </a:bodyPr>
          <a:lstStyle/>
          <a:p>
            <a:r>
              <a:rPr lang="en-US" sz="1100" dirty="0" smtClean="0">
                <a:solidFill>
                  <a:schemeClr val="tx2">
                    <a:lumMod val="75000"/>
                  </a:schemeClr>
                </a:solidFill>
                <a:latin typeface="Times New Roman" panose="02020603050405020304" pitchFamily="18" charset="0"/>
                <a:cs typeface="Times New Roman" panose="02020603050405020304" pitchFamily="18" charset="0"/>
              </a:rPr>
              <a:t>           Fig.9 Emergency Condition</a:t>
            </a:r>
            <a:endParaRPr lang="en-US" sz="11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717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111" y="1400673"/>
            <a:ext cx="631825" cy="119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C:\Users\Shiva\Downloads\WhatsApp Image 2022-01-18 at 4.18.39 AM.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206308"/>
            <a:ext cx="8339593" cy="437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273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a:t>
            </a:r>
          </a:p>
        </p:txBody>
      </p:sp>
      <p:sp>
        <p:nvSpPr>
          <p:cNvPr id="3" name="Title 2"/>
          <p:cNvSpPr>
            <a:spLocks noGrp="1"/>
          </p:cNvSpPr>
          <p:nvPr>
            <p:ph type="title"/>
          </p:nvPr>
        </p:nvSpPr>
        <p:spPr>
          <a:xfrm>
            <a:off x="609600" y="0"/>
            <a:ext cx="10972800" cy="1009650"/>
          </a:xfrm>
        </p:spPr>
        <p:txBody>
          <a:bodyPr/>
          <a:lstStyle/>
          <a:p>
            <a:pPr algn="l"/>
            <a:r>
              <a:rPr lang="en-US" sz="4400" dirty="0" smtClean="0">
                <a:latin typeface="Times New Roman" panose="02020603050405020304" pitchFamily="18" charset="0"/>
                <a:cs typeface="Times New Roman" panose="02020603050405020304" pitchFamily="18" charset="0"/>
              </a:rPr>
              <a:t>Result</a:t>
            </a:r>
            <a:endParaRPr lang="en-US" sz="4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1" y="908693"/>
            <a:ext cx="7281228" cy="443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Shiva\OneDrive\Pictures\Screenshots\Screenshot (1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414" y="5383239"/>
            <a:ext cx="8610601" cy="6556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987040" y="6050280"/>
            <a:ext cx="5334000" cy="261610"/>
          </a:xfrm>
          <a:prstGeom prst="rect">
            <a:avLst/>
          </a:prstGeom>
          <a:noFill/>
        </p:spPr>
        <p:txBody>
          <a:bodyPr wrap="square" rtlCol="0">
            <a:spAutoFit/>
          </a:bodyPr>
          <a:lstStyle/>
          <a:p>
            <a:pPr algn="ctr"/>
            <a:r>
              <a:rPr lang="en-US" sz="1100" dirty="0" smtClean="0">
                <a:solidFill>
                  <a:schemeClr val="tx2">
                    <a:lumMod val="75000"/>
                  </a:schemeClr>
                </a:solidFill>
                <a:latin typeface="Times New Roman" panose="02020603050405020304" pitchFamily="18" charset="0"/>
                <a:cs typeface="Times New Roman" panose="02020603050405020304" pitchFamily="18" charset="0"/>
              </a:rPr>
              <a:t>Fig.10 PL-App Result</a:t>
            </a:r>
            <a:endParaRPr lang="en-US" sz="11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1028" name="Picture 4" descr="C:\Users\Shiva\OneDrive\Pictures\Screenshots\Screenshot (165).png"/>
          <p:cNvPicPr>
            <a:picLocks noChangeAspect="1" noChangeArrowheads="1"/>
          </p:cNvPicPr>
          <p:nvPr/>
        </p:nvPicPr>
        <p:blipFill rotWithShape="1">
          <a:blip r:embed="rId4">
            <a:extLst>
              <a:ext uri="{28A0092B-C50C-407E-A947-70E740481C1C}">
                <a14:useLocalDpi xmlns:a14="http://schemas.microsoft.com/office/drawing/2010/main" val="0"/>
              </a:ext>
            </a:extLst>
          </a:blip>
          <a:srcRect l="22850" t="82320" r="26221" b="13403"/>
          <a:stretch/>
        </p:blipFill>
        <p:spPr bwMode="auto">
          <a:xfrm>
            <a:off x="1659414" y="5573054"/>
            <a:ext cx="7945914" cy="39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152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a:t>
            </a:r>
          </a:p>
        </p:txBody>
      </p:sp>
      <p:sp>
        <p:nvSpPr>
          <p:cNvPr id="3" name="Title 2"/>
          <p:cNvSpPr>
            <a:spLocks noGrp="1"/>
          </p:cNvSpPr>
          <p:nvPr>
            <p:ph type="title"/>
          </p:nvPr>
        </p:nvSpPr>
        <p:spPr>
          <a:xfrm>
            <a:off x="609600" y="0"/>
            <a:ext cx="10972800" cy="1009650"/>
          </a:xfrm>
        </p:spPr>
        <p:txBody>
          <a:bodyPr/>
          <a:lstStyle/>
          <a:p>
            <a:pPr algn="l"/>
            <a:r>
              <a:rPr lang="en-US" sz="4400" dirty="0" smtClean="0">
                <a:latin typeface="Times New Roman" panose="02020603050405020304" pitchFamily="18" charset="0"/>
                <a:cs typeface="Times New Roman" panose="02020603050405020304" pitchFamily="18" charset="0"/>
              </a:rPr>
              <a:t>Result in Cloud</a:t>
            </a:r>
            <a:endParaRPr lang="en-US"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987040" y="5847080"/>
            <a:ext cx="5334000" cy="261610"/>
          </a:xfrm>
          <a:prstGeom prst="rect">
            <a:avLst/>
          </a:prstGeom>
          <a:noFill/>
        </p:spPr>
        <p:txBody>
          <a:bodyPr wrap="square" rtlCol="0">
            <a:spAutoFit/>
          </a:bodyPr>
          <a:lstStyle/>
          <a:p>
            <a:pPr algn="ctr"/>
            <a:r>
              <a:rPr lang="en-US" sz="1100" dirty="0" smtClean="0">
                <a:solidFill>
                  <a:schemeClr val="tx2">
                    <a:lumMod val="75000"/>
                  </a:schemeClr>
                </a:solidFill>
                <a:latin typeface="Times New Roman" panose="02020603050405020304" pitchFamily="18" charset="0"/>
                <a:cs typeface="Times New Roman" panose="02020603050405020304" pitchFamily="18" charset="0"/>
              </a:rPr>
              <a:t>Fig.11 </a:t>
            </a:r>
            <a:r>
              <a:rPr lang="en-US" sz="1100" dirty="0" err="1" smtClean="0">
                <a:solidFill>
                  <a:schemeClr val="tx2">
                    <a:lumMod val="75000"/>
                  </a:schemeClr>
                </a:solidFill>
                <a:latin typeface="Times New Roman" panose="02020603050405020304" pitchFamily="18" charset="0"/>
                <a:cs typeface="Times New Roman" panose="02020603050405020304" pitchFamily="18" charset="0"/>
              </a:rPr>
              <a:t>ThingSpeak</a:t>
            </a:r>
            <a:r>
              <a:rPr lang="en-US" sz="1100" dirty="0" smtClean="0">
                <a:solidFill>
                  <a:schemeClr val="tx2">
                    <a:lumMod val="75000"/>
                  </a:schemeClr>
                </a:solidFill>
                <a:latin typeface="Times New Roman" panose="02020603050405020304" pitchFamily="18" charset="0"/>
                <a:cs typeface="Times New Roman" panose="02020603050405020304" pitchFamily="18" charset="0"/>
              </a:rPr>
              <a:t> Result</a:t>
            </a:r>
            <a:endParaRPr lang="en-US" sz="1100" dirty="0">
              <a:solidFill>
                <a:schemeClr val="tx2">
                  <a:lumMod val="75000"/>
                </a:schemeClr>
              </a:solidFill>
              <a:latin typeface="Times New Roman" panose="02020603050405020304" pitchFamily="18" charset="0"/>
              <a:cs typeface="Times New Roman" panose="02020603050405020304" pitchFamily="18" charset="0"/>
            </a:endParaRPr>
          </a:p>
        </p:txBody>
      </p:sp>
      <p:pic>
        <p:nvPicPr>
          <p:cNvPr id="2050" name="Picture 2" descr="C:\Users\Shiva\OneDrive\Pictures\Screenshots\Screenshot (149).png"/>
          <p:cNvPicPr>
            <a:picLocks noChangeAspect="1" noChangeArrowheads="1"/>
          </p:cNvPicPr>
          <p:nvPr/>
        </p:nvPicPr>
        <p:blipFill rotWithShape="1">
          <a:blip r:embed="rId2">
            <a:extLst>
              <a:ext uri="{28A0092B-C50C-407E-A947-70E740481C1C}">
                <a14:useLocalDpi xmlns:a14="http://schemas.microsoft.com/office/drawing/2010/main" val="0"/>
              </a:ext>
            </a:extLst>
          </a:blip>
          <a:srcRect l="2901" t="-501" r="-2817" b="501"/>
          <a:stretch/>
        </p:blipFill>
        <p:spPr bwMode="auto">
          <a:xfrm>
            <a:off x="274320" y="1097280"/>
            <a:ext cx="6126480" cy="44784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711" y="1123158"/>
            <a:ext cx="6023879" cy="4406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1614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In Future</a:t>
            </a: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 Smart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Health Monitoring System is reduce health care costs by reducing physician office visits, hospitalizations, and diagnostic testing </a:t>
            </a: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procedure. </a:t>
            </a:r>
          </a:p>
          <a:p>
            <a:pPr algn="just">
              <a:lnSpc>
                <a:spcPct val="150000"/>
              </a:lnSpc>
            </a:pP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Smart Hospitals.</a:t>
            </a:r>
          </a:p>
          <a:p>
            <a:pPr algn="just">
              <a:lnSpc>
                <a:spcPct val="150000"/>
              </a:lnSpc>
            </a:pP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Common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thing on a global scale, and reduced physical visits to hospitals – this is only an approximate picture of the </a:t>
            </a:r>
            <a:r>
              <a:rPr lang="en-US" sz="1800" dirty="0" err="1" smtClean="0">
                <a:solidFill>
                  <a:schemeClr val="tx1">
                    <a:lumMod val="85000"/>
                    <a:lumOff val="15000"/>
                  </a:schemeClr>
                </a:solidFill>
                <a:latin typeface="Times New Roman" panose="02020603050405020304" pitchFamily="18" charset="0"/>
                <a:cs typeface="Times New Roman" panose="02020603050405020304" pitchFamily="18" charset="0"/>
              </a:rPr>
              <a:t>IoT</a:t>
            </a: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success</a:t>
            </a:r>
            <a:r>
              <a:rPr lang="en-US" sz="1800" dirty="0" smtClean="0">
                <a:solidFill>
                  <a:schemeClr val="tx1">
                    <a:lumMod val="85000"/>
                    <a:lumOff val="15000"/>
                  </a:schemeClr>
                </a:solidFill>
                <a:latin typeface="Times New Roman" panose="02020603050405020304" pitchFamily="18" charset="0"/>
                <a:cs typeface="Times New Roman" panose="02020603050405020304" pitchFamily="18" charset="0"/>
              </a:rPr>
              <a:t>.</a:t>
            </a: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50000"/>
              </a:lnSpc>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As per the information given by Grand View Research, the global </a:t>
            </a:r>
            <a:r>
              <a:rPr lang="en-US" sz="1800" dirty="0" err="1">
                <a:solidFill>
                  <a:schemeClr val="tx1">
                    <a:lumMod val="85000"/>
                    <a:lumOff val="15000"/>
                  </a:schemeClr>
                </a:solidFill>
                <a:latin typeface="Times New Roman" panose="02020603050405020304" pitchFamily="18" charset="0"/>
                <a:cs typeface="Times New Roman" panose="02020603050405020304" pitchFamily="18" charset="0"/>
              </a:rPr>
              <a:t>IoT</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remote health monitoring market is expected to make more than $300 billion by 2022. </a:t>
            </a:r>
          </a:p>
        </p:txBody>
      </p:sp>
      <p:sp>
        <p:nvSpPr>
          <p:cNvPr id="3" name="Title 2"/>
          <p:cNvSpPr>
            <a:spLocks noGrp="1"/>
          </p:cNvSpPr>
          <p:nvPr>
            <p:ph type="title"/>
          </p:nvPr>
        </p:nvSpPr>
        <p:spPr>
          <a:xfrm>
            <a:off x="609600" y="0"/>
            <a:ext cx="10972800" cy="1270000"/>
          </a:xfrm>
        </p:spPr>
        <p:txBody>
          <a:bodyPr/>
          <a:lstStyle/>
          <a:p>
            <a:pPr algn="l"/>
            <a:r>
              <a:rPr lang="en-US" sz="4400" dirty="0" smtClean="0">
                <a:latin typeface="Times New Roman" panose="02020603050405020304" pitchFamily="18" charset="0"/>
                <a:cs typeface="Times New Roman" panose="02020603050405020304" pitchFamily="18" charset="0"/>
              </a:rPr>
              <a:t>Future Scope</a:t>
            </a:r>
            <a:endParaRPr lang="en-US" sz="4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3ABD2611-19AD-3447-B45C-881468A88C15}" type="slidenum">
              <a:rPr lang="de-DE" smtClean="0"/>
              <a:t>15</a:t>
            </a:fld>
            <a:endParaRPr lang="de-DE"/>
          </a:p>
        </p:txBody>
      </p:sp>
    </p:spTree>
    <p:extLst>
      <p:ext uri="{BB962C8B-B14F-4D97-AF65-F5344CB8AC3E}">
        <p14:creationId xmlns:p14="http://schemas.microsoft.com/office/powerpoint/2010/main" val="23164526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547256"/>
            <a:ext cx="10515600" cy="3604081"/>
          </a:xfrm>
        </p:spPr>
        <p:txBody>
          <a:bodyPr/>
          <a:lstStyle/>
          <a:p>
            <a:pPr marL="0" indent="0" algn="ctr">
              <a:buNone/>
            </a:pPr>
            <a:r>
              <a:rPr lang="en-US" dirty="0">
                <a:solidFill>
                  <a:schemeClr val="tx1"/>
                </a:solidFill>
              </a:rPr>
              <a:t> </a:t>
            </a:r>
            <a:r>
              <a:rPr lang="en-US" sz="5400" dirty="0" smtClean="0">
                <a:solidFill>
                  <a:schemeClr val="tx1"/>
                </a:solidFill>
                <a:latin typeface="Times New Roman" panose="02020603050405020304" pitchFamily="18" charset="0"/>
                <a:cs typeface="Times New Roman" panose="02020603050405020304" pitchFamily="18" charset="0"/>
              </a:rPr>
              <a:t>Thank You !</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dirty="0" smtClean="0"/>
              <a:t> </a:t>
            </a:r>
            <a:endParaRPr lang="en-US" dirty="0"/>
          </a:p>
        </p:txBody>
      </p:sp>
    </p:spTree>
    <p:extLst>
      <p:ext uri="{BB962C8B-B14F-4D97-AF65-F5344CB8AC3E}">
        <p14:creationId xmlns:p14="http://schemas.microsoft.com/office/powerpoint/2010/main" val="1160552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774589" y="1497847"/>
            <a:ext cx="10515600" cy="4351338"/>
          </a:xfrm>
        </p:spPr>
        <p:txBody>
          <a:bodyPr>
            <a:normAutofit lnSpcReduction="10000"/>
          </a:body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Abstract</a:t>
            </a: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IOT in Healthcare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Components </a:t>
            </a:r>
          </a:p>
          <a:p>
            <a:r>
              <a:rPr lang="de-DE" dirty="0" smtClean="0">
                <a:solidFill>
                  <a:schemeClr val="tx1">
                    <a:lumMod val="75000"/>
                    <a:lumOff val="25000"/>
                  </a:schemeClr>
                </a:solidFill>
                <a:latin typeface="Times New Roman" panose="02020603050405020304" pitchFamily="18" charset="0"/>
                <a:cs typeface="Times New Roman" panose="02020603050405020304" pitchFamily="18" charset="0"/>
              </a:rPr>
              <a:t>Working principle</a:t>
            </a:r>
            <a:endParaRPr lang="en-US"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Flow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chart </a:t>
            </a:r>
            <a:endParaRPr lang="en-US" dirty="0" smtClean="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a:solidFill>
                  <a:schemeClr val="tx1">
                    <a:lumMod val="75000"/>
                    <a:lumOff val="25000"/>
                  </a:schemeClr>
                </a:solidFill>
                <a:latin typeface="Times New Roman" panose="02020603050405020304" pitchFamily="18" charset="0"/>
                <a:cs typeface="Times New Roman" panose="02020603050405020304" pitchFamily="18" charset="0"/>
              </a:rPr>
              <a:t>Block </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Diagram</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Source </a:t>
            </a:r>
            <a:r>
              <a:rPr lang="en-US" dirty="0">
                <a:solidFill>
                  <a:schemeClr val="tx1">
                    <a:lumMod val="75000"/>
                    <a:lumOff val="25000"/>
                  </a:schemeClr>
                </a:solidFill>
                <a:latin typeface="Times New Roman" panose="02020603050405020304" pitchFamily="18" charset="0"/>
                <a:cs typeface="Times New Roman" panose="02020603050405020304" pitchFamily="18" charset="0"/>
              </a:rPr>
              <a:t>code </a:t>
            </a: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Hardware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Results </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Future Scope</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31" name="Foliennummernplatzhalter 30"/>
          <p:cNvSpPr>
            <a:spLocks noGrp="1"/>
          </p:cNvSpPr>
          <p:nvPr>
            <p:ph type="sldNum" sz="quarter" idx="12"/>
          </p:nvPr>
        </p:nvSpPr>
        <p:spPr/>
        <p:txBody>
          <a:bodyPr/>
          <a:lstStyle/>
          <a:p>
            <a:fld id="{3ABD2611-19AD-3447-B45C-881468A88C15}" type="slidenum">
              <a:rPr lang="de-DE" smtClean="0"/>
              <a:t>2</a:t>
            </a:fld>
            <a:endParaRPr lang="de-DE"/>
          </a:p>
        </p:txBody>
      </p:sp>
      <p:sp>
        <p:nvSpPr>
          <p:cNvPr id="2" name="Titel 1"/>
          <p:cNvSpPr>
            <a:spLocks noGrp="1"/>
          </p:cNvSpPr>
          <p:nvPr>
            <p:ph type="title"/>
          </p:nvPr>
        </p:nvSpPr>
        <p:spPr>
          <a:xfrm>
            <a:off x="609600" y="0"/>
            <a:ext cx="10972800" cy="1359673"/>
          </a:xfrm>
        </p:spPr>
        <p:txBody>
          <a:bodyPr/>
          <a:lstStyle/>
          <a:p>
            <a:pPr algn="l"/>
            <a:r>
              <a:rPr lang="de-DE" sz="3600" dirty="0" smtClean="0">
                <a:latin typeface="Times New Roman" panose="02020603050405020304" pitchFamily="18" charset="0"/>
                <a:cs typeface="Times New Roman" panose="02020603050405020304" pitchFamily="18" charset="0"/>
              </a:rPr>
              <a:t> </a:t>
            </a:r>
            <a:r>
              <a:rPr lang="de-DE" sz="4400" dirty="0" smtClean="0">
                <a:latin typeface="Times New Roman" panose="02020603050405020304" pitchFamily="18" charset="0"/>
                <a:cs typeface="Times New Roman" panose="02020603050405020304" pitchFamily="18" charset="0"/>
              </a:rPr>
              <a:t>Contents</a:t>
            </a:r>
            <a:endParaRPr lang="de-DE"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003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87580"/>
            <a:ext cx="10515600" cy="4351338"/>
          </a:xfrm>
        </p:spPr>
        <p:txBody>
          <a:bodyPr>
            <a:normAutofit fontScale="25000" lnSpcReduction="20000"/>
          </a:bodyPr>
          <a:lstStyle/>
          <a:p>
            <a:pPr algn="just">
              <a:lnSpc>
                <a:spcPct val="170000"/>
              </a:lnSpc>
            </a:pPr>
            <a:r>
              <a:rPr lang="en-US" sz="7200" dirty="0">
                <a:solidFill>
                  <a:schemeClr val="tx1"/>
                </a:solidFill>
                <a:latin typeface="Times New Roman" panose="02020603050405020304" pitchFamily="18" charset="0"/>
                <a:cs typeface="Times New Roman" panose="02020603050405020304" pitchFamily="18" charset="0"/>
              </a:rPr>
              <a:t>In this project we aimed to develop a Smart Health Monitoring System with Internet of Thing (</a:t>
            </a:r>
            <a:r>
              <a:rPr lang="en-US" sz="7200" dirty="0" err="1">
                <a:solidFill>
                  <a:schemeClr val="tx1"/>
                </a:solidFill>
                <a:latin typeface="Times New Roman" panose="02020603050405020304" pitchFamily="18" charset="0"/>
                <a:cs typeface="Times New Roman" panose="02020603050405020304" pitchFamily="18" charset="0"/>
              </a:rPr>
              <a:t>IoT</a:t>
            </a:r>
            <a:r>
              <a:rPr lang="en-US" sz="7200" dirty="0">
                <a:solidFill>
                  <a:schemeClr val="tx1"/>
                </a:solidFill>
                <a:latin typeface="Times New Roman" panose="02020603050405020304" pitchFamily="18" charset="0"/>
                <a:cs typeface="Times New Roman" panose="02020603050405020304" pitchFamily="18" charset="0"/>
              </a:rPr>
              <a:t>). Portable healthcare monitoring systems with emerging technologies are becoming of great concern worldwide nowadays. This project proposes a smart health monitoring system in </a:t>
            </a:r>
            <a:r>
              <a:rPr lang="en-US" sz="7200" dirty="0" err="1">
                <a:solidFill>
                  <a:schemeClr val="tx1"/>
                </a:solidFill>
                <a:latin typeface="Times New Roman" panose="02020603050405020304" pitchFamily="18" charset="0"/>
                <a:cs typeface="Times New Roman" panose="02020603050405020304" pitchFamily="18" charset="0"/>
              </a:rPr>
              <a:t>IoT</a:t>
            </a:r>
            <a:r>
              <a:rPr lang="en-US" sz="7200" dirty="0">
                <a:solidFill>
                  <a:schemeClr val="tx1"/>
                </a:solidFill>
                <a:latin typeface="Times New Roman" panose="02020603050405020304" pitchFamily="18" charset="0"/>
                <a:cs typeface="Times New Roman" panose="02020603050405020304" pitchFamily="18" charset="0"/>
              </a:rPr>
              <a:t> environment that can monitor a patient’s basic health as well as the room temperature in real-time. In this system, using two sensors we capture data from Patient which are heart beat, O</a:t>
            </a:r>
            <a:r>
              <a:rPr lang="en-US" sz="7200" baseline="-25000" dirty="0">
                <a:solidFill>
                  <a:schemeClr val="tx1"/>
                </a:solidFill>
                <a:latin typeface="Times New Roman" panose="02020603050405020304" pitchFamily="18" charset="0"/>
                <a:cs typeface="Times New Roman" panose="02020603050405020304" pitchFamily="18" charset="0"/>
              </a:rPr>
              <a:t>2</a:t>
            </a:r>
            <a:r>
              <a:rPr lang="en-US" sz="7200" dirty="0">
                <a:solidFill>
                  <a:schemeClr val="tx1"/>
                </a:solidFill>
                <a:latin typeface="Times New Roman" panose="02020603050405020304" pitchFamily="18" charset="0"/>
                <a:cs typeface="Times New Roman" panose="02020603050405020304" pitchFamily="18" charset="0"/>
              </a:rPr>
              <a:t> level, room temperature and body temperature. Patient’s health parameters should be in certain limit which indicates the normal case or emergency case. Doctors and healthcare staff can use it in order to monitor and check their condition via Cloud services. The doctors can be alerted if patients are required instant treatment or not. The developed prototype is well suited for health monitoring that is proved by the effectiveness of the system. </a:t>
            </a: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a:p>
            <a:endParaRPr lang="en-US" dirty="0" smtClean="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09600" y="0"/>
            <a:ext cx="10972800" cy="1256306"/>
          </a:xfrm>
        </p:spPr>
        <p:txBody>
          <a:bodyPr/>
          <a:lstStyle/>
          <a:p>
            <a:pPr algn="l"/>
            <a:r>
              <a:rPr lang="en-US" sz="4400" dirty="0">
                <a:effectLst/>
              </a:rPr>
              <a:t>Abstract</a:t>
            </a:r>
          </a:p>
        </p:txBody>
      </p:sp>
    </p:spTree>
    <p:extLst>
      <p:ext uri="{BB962C8B-B14F-4D97-AF65-F5344CB8AC3E}">
        <p14:creationId xmlns:p14="http://schemas.microsoft.com/office/powerpoint/2010/main" val="73283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60020"/>
            <a:ext cx="10515600" cy="4351338"/>
          </a:xfrm>
        </p:spPr>
        <p:txBody>
          <a:bodyPr>
            <a:normAutofit/>
          </a:bodyPr>
          <a:lstStyle/>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The Internet of Things (IOT) is also called internet of everything. </a:t>
            </a:r>
          </a:p>
          <a:p>
            <a:pPr marL="0" indent="0" algn="just">
              <a:buNone/>
            </a:pP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The Internet of Things allows the connected things or objects to be identified and controlled remotely across the network infrastructure. </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It helps in creating opportunities for more direct integration between the physical world and computer-based systems.</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Various medical devices, sensors, and diagnostic devices can be viewed as smart devices or a core part of the IOT. </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IOT has the potential to give rise to many medical applications such as remote health monitoring, fitness programs, chronic disease and elderly care.</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09600" y="40640"/>
            <a:ext cx="10972800" cy="1330960"/>
          </a:xfrm>
        </p:spPr>
        <p:txBody>
          <a:bodyPr/>
          <a:lstStyle/>
          <a:p>
            <a:pPr algn="l"/>
            <a:r>
              <a:rPr lang="en-US" sz="4400" dirty="0">
                <a:latin typeface="Times New Roman" panose="02020603050405020304" pitchFamily="18" charset="0"/>
                <a:cs typeface="Times New Roman" panose="02020603050405020304" pitchFamily="18" charset="0"/>
              </a:rPr>
              <a:t>Internet of Things (IoT</a:t>
            </a:r>
            <a:r>
              <a:rPr lang="en-US" sz="4400" dirty="0" smtClean="0">
                <a:latin typeface="Times New Roman" panose="02020603050405020304" pitchFamily="18" charset="0"/>
                <a:cs typeface="Times New Roman" panose="02020603050405020304" pitchFamily="18" charset="0"/>
              </a:rPr>
              <a:t>) in Healthcare</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3439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125445"/>
            <a:ext cx="10515600" cy="5264469"/>
          </a:xfrm>
        </p:spPr>
        <p:txBody>
          <a:bodyPr numCol="2" spcCol="914400">
            <a:normAutofit/>
          </a:bodyPr>
          <a:lstStyle/>
          <a:p>
            <a:pPr algn="just"/>
            <a:r>
              <a:rPr lang="en-US" sz="1800" dirty="0" smtClean="0">
                <a:solidFill>
                  <a:schemeClr val="tx1"/>
                </a:solidFill>
                <a:latin typeface="Times New Roman" panose="02020603050405020304" pitchFamily="18" charset="0"/>
                <a:cs typeface="Times New Roman" panose="02020603050405020304" pitchFamily="18" charset="0"/>
              </a:rPr>
              <a:t>Heart </a:t>
            </a:r>
            <a:r>
              <a:rPr lang="en-US" sz="1800" dirty="0">
                <a:solidFill>
                  <a:schemeClr val="tx1"/>
                </a:solidFill>
                <a:latin typeface="Times New Roman" panose="02020603050405020304" pitchFamily="18" charset="0"/>
                <a:cs typeface="Times New Roman" panose="02020603050405020304" pitchFamily="18" charset="0"/>
              </a:rPr>
              <a:t>beat sensor(MAX30102) : This Sensor is designed to provide analog output of heart beat when a finger is placed on it. The output of this sensor can be connected to Raspberry pi  directly to measure the heart beat and O</a:t>
            </a:r>
            <a:r>
              <a:rPr lang="en-US" sz="1800" baseline="-25000" dirty="0">
                <a:solidFill>
                  <a:schemeClr val="tx1"/>
                </a:solidFill>
                <a:latin typeface="Times New Roman" panose="02020603050405020304" pitchFamily="18" charset="0"/>
                <a:cs typeface="Times New Roman" panose="02020603050405020304" pitchFamily="18" charset="0"/>
              </a:rPr>
              <a:t>2</a:t>
            </a:r>
            <a:r>
              <a:rPr lang="en-US" sz="1800" dirty="0">
                <a:solidFill>
                  <a:schemeClr val="tx1"/>
                </a:solidFill>
                <a:latin typeface="Times New Roman" panose="02020603050405020304" pitchFamily="18" charset="0"/>
                <a:cs typeface="Times New Roman" panose="02020603050405020304" pitchFamily="18" charset="0"/>
              </a:rPr>
              <a:t>. </a:t>
            </a:r>
          </a:p>
          <a:p>
            <a:pPr marL="0" indent="0" algn="just">
              <a:buNone/>
            </a:pPr>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a:solidFill>
                  <a:schemeClr val="tx1"/>
                </a:solidFill>
                <a:latin typeface="Times New Roman" panose="02020603050405020304" pitchFamily="18" charset="0"/>
                <a:cs typeface="Times New Roman" panose="02020603050405020304" pitchFamily="18" charset="0"/>
              </a:rPr>
              <a:t>Temperature sensor(MLX90614): To measure the body temperature and room temperature. This can  be an  analog  type of temperature Sensor. This sensor Measures the temperature between -40° C </a:t>
            </a:r>
            <a:r>
              <a:rPr lang="en-US" sz="1800" dirty="0" smtClean="0">
                <a:solidFill>
                  <a:schemeClr val="tx1"/>
                </a:solidFill>
                <a:latin typeface="Times New Roman" panose="02020603050405020304" pitchFamily="18" charset="0"/>
                <a:cs typeface="Times New Roman" panose="02020603050405020304" pitchFamily="18" charset="0"/>
              </a:rPr>
              <a:t>to +</a:t>
            </a:r>
            <a:r>
              <a:rPr lang="en-US" sz="1800" dirty="0">
                <a:solidFill>
                  <a:schemeClr val="tx1"/>
                </a:solidFill>
                <a:latin typeface="Times New Roman" panose="02020603050405020304" pitchFamily="18" charset="0"/>
                <a:cs typeface="Times New Roman" panose="02020603050405020304" pitchFamily="18" charset="0"/>
              </a:rPr>
              <a:t>125˚C for sensor temperature and -</a:t>
            </a:r>
            <a:r>
              <a:rPr lang="en-US" sz="1800" dirty="0" smtClean="0">
                <a:solidFill>
                  <a:schemeClr val="tx1"/>
                </a:solidFill>
                <a:latin typeface="Times New Roman" panose="02020603050405020304" pitchFamily="18" charset="0"/>
                <a:cs typeface="Times New Roman" panose="02020603050405020304" pitchFamily="18" charset="0"/>
              </a:rPr>
              <a:t>70°C to +380</a:t>
            </a:r>
            <a:r>
              <a:rPr lang="en-US" sz="1800" dirty="0">
                <a:solidFill>
                  <a:schemeClr val="tx1"/>
                </a:solidFill>
                <a:latin typeface="Times New Roman" panose="02020603050405020304" pitchFamily="18" charset="0"/>
                <a:cs typeface="Times New Roman" panose="02020603050405020304" pitchFamily="18" charset="0"/>
              </a:rPr>
              <a:t>˚C for object temperature. </a:t>
            </a:r>
          </a:p>
          <a:p>
            <a:pPr marL="0" indent="0" algn="just">
              <a:buNone/>
            </a:pPr>
            <a:endParaRPr lang="en-US" sz="1800" dirty="0">
              <a:solidFill>
                <a:schemeClr val="tx1"/>
              </a:solidFill>
              <a:latin typeface="Times New Roman" panose="02020603050405020304" pitchFamily="18" charset="0"/>
              <a:cs typeface="Times New Roman" panose="02020603050405020304" pitchFamily="18" charset="0"/>
            </a:endParaRPr>
          </a:p>
          <a:p>
            <a:pPr algn="just"/>
            <a:r>
              <a:rPr lang="en-US" sz="1800" dirty="0" err="1">
                <a:solidFill>
                  <a:schemeClr val="tx1"/>
                </a:solidFill>
                <a:latin typeface="Times New Roman" panose="02020603050405020304" pitchFamily="18" charset="0"/>
                <a:cs typeface="Times New Roman" panose="02020603050405020304" pitchFamily="18" charset="0"/>
              </a:rPr>
              <a:t>Arduino</a:t>
            </a:r>
            <a:r>
              <a:rPr lang="en-US" sz="1800" dirty="0">
                <a:solidFill>
                  <a:schemeClr val="tx1"/>
                </a:solidFill>
                <a:latin typeface="Times New Roman" panose="02020603050405020304" pitchFamily="18" charset="0"/>
                <a:cs typeface="Times New Roman" panose="02020603050405020304" pitchFamily="18" charset="0"/>
              </a:rPr>
              <a:t> Uno:  </a:t>
            </a:r>
            <a:r>
              <a:rPr lang="en-US" sz="1800" dirty="0" err="1">
                <a:solidFill>
                  <a:schemeClr val="tx1"/>
                </a:solidFill>
                <a:latin typeface="Times New Roman" panose="02020603050405020304" pitchFamily="18" charset="0"/>
                <a:cs typeface="Times New Roman" panose="02020603050405020304" pitchFamily="18" charset="0"/>
              </a:rPr>
              <a:t>Arduino</a:t>
            </a:r>
            <a:r>
              <a:rPr lang="en-US" sz="1800" dirty="0">
                <a:solidFill>
                  <a:schemeClr val="tx1"/>
                </a:solidFill>
                <a:latin typeface="Times New Roman" panose="02020603050405020304" pitchFamily="18" charset="0"/>
                <a:cs typeface="Times New Roman" panose="02020603050405020304" pitchFamily="18" charset="0"/>
              </a:rPr>
              <a:t> board  are able  to read  inputs  light  on  a sensor, turning on  LED </a:t>
            </a:r>
            <a:r>
              <a:rPr lang="en-US" sz="1800" dirty="0" smtClean="0">
                <a:solidFill>
                  <a:schemeClr val="tx1"/>
                </a:solidFill>
                <a:latin typeface="Times New Roman" panose="02020603050405020304" pitchFamily="18" charset="0"/>
                <a:cs typeface="Times New Roman" panose="02020603050405020304" pitchFamily="18" charset="0"/>
              </a:rPr>
              <a:t>and buzzer. </a:t>
            </a:r>
            <a:endParaRPr lang="en-US" sz="1800" dirty="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1800" dirty="0" smtClean="0">
              <a:solidFill>
                <a:schemeClr val="tx1"/>
              </a:solidFill>
              <a:latin typeface="Times New Roman" panose="02020603050405020304" pitchFamily="18" charset="0"/>
              <a:cs typeface="Times New Roman" panose="02020603050405020304" pitchFamily="18" charset="0"/>
            </a:endParaRPr>
          </a:p>
          <a:p>
            <a:pPr marL="0" indent="0" algn="just">
              <a:buNone/>
            </a:pPr>
            <a:endParaRPr lang="en-US" sz="1800" dirty="0" smtClean="0">
              <a:solidFill>
                <a:schemeClr val="tx1"/>
              </a:solidFill>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609600" y="0"/>
            <a:ext cx="10972800" cy="1125445"/>
          </a:xfrm>
        </p:spPr>
        <p:txBody>
          <a:bodyPr/>
          <a:lstStyle/>
          <a:p>
            <a:pPr algn="l"/>
            <a:r>
              <a:rPr lang="en-US" sz="4400" dirty="0">
                <a:latin typeface="Times New Roman" panose="02020603050405020304" pitchFamily="18" charset="0"/>
                <a:cs typeface="Times New Roman" panose="02020603050405020304" pitchFamily="18" charset="0"/>
              </a:rPr>
              <a:t>C</a:t>
            </a:r>
            <a:r>
              <a:rPr lang="en-US" sz="4400" dirty="0" smtClean="0">
                <a:latin typeface="Times New Roman" panose="02020603050405020304" pitchFamily="18" charset="0"/>
                <a:cs typeface="Times New Roman" panose="02020603050405020304" pitchFamily="18" charset="0"/>
              </a:rPr>
              <a:t>omponents</a:t>
            </a:r>
            <a:endParaRPr lang="en-US" sz="4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8262257" y="6139543"/>
            <a:ext cx="3320143" cy="261610"/>
          </a:xfrm>
          <a:prstGeom prst="rect">
            <a:avLst/>
          </a:prstGeom>
          <a:noFill/>
        </p:spPr>
        <p:txBody>
          <a:bodyPr wrap="square" rtlCol="0">
            <a:spAutoFit/>
          </a:bodyPr>
          <a:lstStyle/>
          <a:p>
            <a:r>
              <a:rPr lang="en-US" sz="11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en-US" sz="11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9" name="Picture 3" descr="C:\Users\Shiva\Downloads\GY19182_1_5857-removebg-pre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23938" t="-44339" r="22818" b="42356"/>
          <a:stretch/>
        </p:blipFill>
        <p:spPr bwMode="auto">
          <a:xfrm>
            <a:off x="7206343" y="443720"/>
            <a:ext cx="1607217" cy="2310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Shiva\Downloads\baf2616bf81a3e2455682255dc7d65fc8a2c82d2_original-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026" y="1158451"/>
            <a:ext cx="1778209" cy="17782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65553" y="2862944"/>
            <a:ext cx="3123819" cy="276999"/>
          </a:xfrm>
          <a:prstGeom prst="rect">
            <a:avLst/>
          </a:prstGeom>
          <a:noFill/>
        </p:spPr>
        <p:txBody>
          <a:bodyPr wrap="square" rtlCol="0">
            <a:spAutoFit/>
          </a:bodyPr>
          <a:lstStyle/>
          <a:p>
            <a:r>
              <a:rPr lang="en-US" sz="1200" dirty="0" smtClean="0">
                <a:solidFill>
                  <a:schemeClr val="accent1">
                    <a:lumMod val="75000"/>
                  </a:schemeClr>
                </a:solidFill>
                <a:latin typeface="Times New Roman" panose="02020603050405020304" pitchFamily="18" charset="0"/>
                <a:cs typeface="Times New Roman" panose="02020603050405020304" pitchFamily="18" charset="0"/>
              </a:rPr>
              <a:t>Fig.1 MAX30102 Sensor front and back side</a:t>
            </a:r>
            <a:endParaRPr lang="en-US" sz="12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12" name="Picture 5" descr="C:\Users\Shiva\Downloads\41GD7j+jmSL._AC_SY355_-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70266">
            <a:off x="7990677" y="3602746"/>
            <a:ext cx="2320698" cy="23076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587321" y="5671441"/>
            <a:ext cx="3320143" cy="261610"/>
          </a:xfrm>
          <a:prstGeom prst="rect">
            <a:avLst/>
          </a:prstGeom>
          <a:noFill/>
        </p:spPr>
        <p:txBody>
          <a:bodyPr wrap="square" rtlCol="0">
            <a:spAutoFit/>
          </a:bodyPr>
          <a:lstStyle/>
          <a:p>
            <a:r>
              <a:rPr lang="en-US" sz="1100" dirty="0" smtClean="0">
                <a:solidFill>
                  <a:schemeClr val="accent1">
                    <a:lumMod val="75000"/>
                  </a:schemeClr>
                </a:solidFill>
                <a:latin typeface="Times New Roman" panose="02020603050405020304" pitchFamily="18" charset="0"/>
                <a:cs typeface="Times New Roman" panose="02020603050405020304" pitchFamily="18" charset="0"/>
              </a:rPr>
              <a:t>                    Fig.2 MLX90614 Sensor</a:t>
            </a:r>
            <a:endParaRPr lang="en-US" sz="110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3736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789114"/>
            <a:ext cx="10515600" cy="4351338"/>
          </a:xfrm>
        </p:spPr>
        <p:txBody>
          <a:bodyPr numCol="2">
            <a:normAutofit/>
          </a:bodyPr>
          <a:lstStyle/>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Raspberry pi: It is programmable computers that include GPIO pins that can be used to connect and control external devices, and to create </a:t>
            </a:r>
            <a:r>
              <a:rPr lang="en-US" sz="1800" dirty="0" err="1">
                <a:solidFill>
                  <a:schemeClr val="tx1">
                    <a:lumMod val="85000"/>
                    <a:lumOff val="15000"/>
                  </a:schemeClr>
                </a:solidFill>
                <a:latin typeface="Times New Roman" panose="02020603050405020304" pitchFamily="18" charset="0"/>
                <a:cs typeface="Times New Roman" panose="02020603050405020304" pitchFamily="18" charset="0"/>
              </a:rPr>
              <a:t>IoT</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solutions.</a:t>
            </a:r>
          </a:p>
          <a:p>
            <a:pPr marL="0" indent="0" algn="just">
              <a:buNone/>
            </a:pPr>
            <a:endParaRPr lang="de-DE"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de-DE" sz="1800" dirty="0">
                <a:solidFill>
                  <a:schemeClr val="tx1">
                    <a:lumMod val="85000"/>
                    <a:lumOff val="15000"/>
                  </a:schemeClr>
                </a:solidFill>
                <a:latin typeface="Times New Roman" panose="02020603050405020304" pitchFamily="18" charset="0"/>
                <a:cs typeface="Times New Roman" panose="02020603050405020304" pitchFamily="18" charset="0"/>
              </a:rPr>
              <a:t>LED</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LED can be used to indication emergency and normal condition.</a:t>
            </a:r>
          </a:p>
          <a:p>
            <a:pPr marL="0" indent="0" algn="just">
              <a:buNone/>
            </a:pP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Buzzer: Buzzer can be used to give indication about the parameter crossing a threshold value. </a:t>
            </a:r>
          </a:p>
          <a:p>
            <a:pPr marL="0" indent="0" algn="just">
              <a:buNone/>
            </a:pPr>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LCD Display: LCD display is used to show messages like reading of sensor data. We used 16×2 alphanumeric display. </a:t>
            </a:r>
          </a:p>
        </p:txBody>
      </p:sp>
      <p:sp>
        <p:nvSpPr>
          <p:cNvPr id="3" name="Title 2"/>
          <p:cNvSpPr>
            <a:spLocks noGrp="1"/>
          </p:cNvSpPr>
          <p:nvPr>
            <p:ph type="title"/>
          </p:nvPr>
        </p:nvSpPr>
        <p:spPr>
          <a:xfrm>
            <a:off x="609600" y="30480"/>
            <a:ext cx="10972800" cy="1270000"/>
          </a:xfrm>
        </p:spPr>
        <p:txBody>
          <a:bodyPr/>
          <a:lstStyle/>
          <a:p>
            <a:pPr algn="l"/>
            <a:r>
              <a:rPr lang="en-US" sz="4400" dirty="0">
                <a:latin typeface="Times New Roman" panose="02020603050405020304" pitchFamily="18" charset="0"/>
                <a:cs typeface="Times New Roman" panose="02020603050405020304" pitchFamily="18" charset="0"/>
              </a:rPr>
              <a:t>C</a:t>
            </a:r>
            <a:r>
              <a:rPr lang="en-US" sz="4400" dirty="0" smtClean="0">
                <a:latin typeface="Times New Roman" panose="02020603050405020304" pitchFamily="18" charset="0"/>
                <a:cs typeface="Times New Roman" panose="02020603050405020304" pitchFamily="18" charset="0"/>
              </a:rPr>
              <a:t>omponents</a:t>
            </a:r>
            <a:endParaRPr lang="en-US" sz="4400" dirty="0">
              <a:latin typeface="Times New Roman" panose="02020603050405020304" pitchFamily="18" charset="0"/>
              <a:cs typeface="Times New Roman" panose="02020603050405020304" pitchFamily="18" charset="0"/>
            </a:endParaRPr>
          </a:p>
        </p:txBody>
      </p:sp>
      <p:pic>
        <p:nvPicPr>
          <p:cNvPr id="2050" name="Picture 2" descr="C:\Users\Shiva\Downloads\annotatedLEDSA-removebg-pre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094" y="1280274"/>
            <a:ext cx="1993447" cy="15107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848610" y="1872341"/>
            <a:ext cx="870857" cy="369332"/>
          </a:xfrm>
          <a:prstGeom prst="rect">
            <a:avLst/>
          </a:prstGeom>
          <a:noFill/>
        </p:spPr>
        <p:txBody>
          <a:bodyPr wrap="square" rtlCol="0">
            <a:spAutoFit/>
          </a:bodyPr>
          <a:lstStyle/>
          <a:p>
            <a:r>
              <a:rPr lang="en-US" sz="900" dirty="0" smtClean="0"/>
              <a:t>Positive Anode(+)</a:t>
            </a:r>
            <a:endParaRPr lang="en-US" sz="900" dirty="0"/>
          </a:p>
        </p:txBody>
      </p:sp>
      <p:sp>
        <p:nvSpPr>
          <p:cNvPr id="5" name="TextBox 4"/>
          <p:cNvSpPr txBox="1"/>
          <p:nvPr/>
        </p:nvSpPr>
        <p:spPr>
          <a:xfrm>
            <a:off x="9568538" y="1915885"/>
            <a:ext cx="881743" cy="369332"/>
          </a:xfrm>
          <a:prstGeom prst="rect">
            <a:avLst/>
          </a:prstGeom>
          <a:noFill/>
        </p:spPr>
        <p:txBody>
          <a:bodyPr wrap="square" rtlCol="0">
            <a:spAutoFit/>
          </a:bodyPr>
          <a:lstStyle/>
          <a:p>
            <a:r>
              <a:rPr lang="en-US" sz="900" dirty="0" smtClean="0"/>
              <a:t>Negative Cathode (-)</a:t>
            </a:r>
            <a:endParaRPr lang="en-US" sz="900" dirty="0"/>
          </a:p>
        </p:txBody>
      </p:sp>
      <p:sp>
        <p:nvSpPr>
          <p:cNvPr id="6" name="TextBox 5"/>
          <p:cNvSpPr txBox="1"/>
          <p:nvPr/>
        </p:nvSpPr>
        <p:spPr>
          <a:xfrm>
            <a:off x="8098976" y="2710536"/>
            <a:ext cx="3189508" cy="261610"/>
          </a:xfrm>
          <a:prstGeom prst="rect">
            <a:avLst/>
          </a:prstGeom>
          <a:noFill/>
        </p:spPr>
        <p:txBody>
          <a:bodyPr wrap="square" rtlCol="0">
            <a:spAutoFit/>
          </a:bodyPr>
          <a:lstStyle/>
          <a:p>
            <a:r>
              <a:rPr lang="en-US" sz="1100" dirty="0" smtClean="0">
                <a:solidFill>
                  <a:schemeClr val="accent1">
                    <a:lumMod val="75000"/>
                  </a:schemeClr>
                </a:solidFill>
                <a:latin typeface="Times New Roman" panose="02020603050405020304" pitchFamily="18" charset="0"/>
                <a:cs typeface="Times New Roman" panose="02020603050405020304" pitchFamily="18" charset="0"/>
              </a:rPr>
              <a:t>Fig. 3 LED (Light </a:t>
            </a:r>
            <a:r>
              <a:rPr lang="en-US" sz="1100" dirty="0">
                <a:solidFill>
                  <a:schemeClr val="accent1">
                    <a:lumMod val="75000"/>
                  </a:schemeClr>
                </a:solidFill>
                <a:latin typeface="Times New Roman" panose="02020603050405020304" pitchFamily="18" charset="0"/>
                <a:cs typeface="Times New Roman" panose="02020603050405020304" pitchFamily="18" charset="0"/>
              </a:rPr>
              <a:t>e</a:t>
            </a:r>
            <a:r>
              <a:rPr lang="en-US" sz="1100" dirty="0" smtClean="0">
                <a:solidFill>
                  <a:schemeClr val="accent1">
                    <a:lumMod val="75000"/>
                  </a:schemeClr>
                </a:solidFill>
                <a:latin typeface="Times New Roman" panose="02020603050405020304" pitchFamily="18" charset="0"/>
                <a:cs typeface="Times New Roman" panose="02020603050405020304" pitchFamily="18" charset="0"/>
              </a:rPr>
              <a:t>miting diode)</a:t>
            </a:r>
            <a:endParaRPr lang="en-US" sz="11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051" name="Picture 3" descr="C:\Users\Shiva\Downloads\cef84791e6c28876d907d70f24afbdfa-removebg-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543" y="2885058"/>
            <a:ext cx="1519974" cy="15199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088086" y="4093021"/>
            <a:ext cx="2514599" cy="261610"/>
          </a:xfrm>
          <a:prstGeom prst="rect">
            <a:avLst/>
          </a:prstGeom>
          <a:noFill/>
        </p:spPr>
        <p:txBody>
          <a:bodyPr wrap="square" rtlCol="0">
            <a:spAutoFit/>
          </a:bodyPr>
          <a:lstStyle/>
          <a:p>
            <a:r>
              <a:rPr lang="en-US" sz="1100" dirty="0" smtClean="0">
                <a:solidFill>
                  <a:schemeClr val="accent1">
                    <a:lumMod val="75000"/>
                  </a:schemeClr>
                </a:solidFill>
              </a:rPr>
              <a:t>                  Fig.4 Buzzer</a:t>
            </a:r>
            <a:endParaRPr lang="en-US" sz="1100" dirty="0">
              <a:solidFill>
                <a:schemeClr val="accent1">
                  <a:lumMod val="75000"/>
                </a:schemeClr>
              </a:solidFill>
            </a:endParaRPr>
          </a:p>
        </p:txBody>
      </p:sp>
      <p:pic>
        <p:nvPicPr>
          <p:cNvPr id="2052" name="Picture 4" descr="C:\Users\Shiva\Downloads\16x2_LCD_blaues_Display_front_300x_2x-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9217" y="3917188"/>
            <a:ext cx="2369061" cy="2369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284038" y="5704114"/>
            <a:ext cx="2318647" cy="261610"/>
          </a:xfrm>
          <a:prstGeom prst="rect">
            <a:avLst/>
          </a:prstGeom>
          <a:noFill/>
        </p:spPr>
        <p:txBody>
          <a:bodyPr wrap="square" rtlCol="0">
            <a:spAutoFit/>
          </a:bodyPr>
          <a:lstStyle/>
          <a:p>
            <a:r>
              <a:rPr lang="en-US" sz="1050" dirty="0" smtClean="0">
                <a:solidFill>
                  <a:schemeClr val="accent1">
                    <a:lumMod val="75000"/>
                  </a:schemeClr>
                </a:solidFill>
                <a:latin typeface="Times New Roman" panose="02020603050405020304" pitchFamily="18" charset="0"/>
                <a:cs typeface="Times New Roman" panose="02020603050405020304" pitchFamily="18" charset="0"/>
              </a:rPr>
              <a:t>       Fig.5 16x2 LCD Display</a:t>
            </a:r>
            <a:endParaRPr lang="en-US" sz="1050"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854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In this project, MAX30102 sensors will measure the heart rate, oxygen level, and MLX90614  measure temperature of the patient and Room.</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Continuously measured data will be monitored on LCD by the doctor and medical staff and Data will be upload in cloud using IOT, It can be accessible for hospital staff and doctors any place.</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For the normal condition the heart rate should be between 60 to 100 </a:t>
            </a:r>
            <a:r>
              <a:rPr lang="en-US" sz="1800" dirty="0" err="1">
                <a:solidFill>
                  <a:schemeClr val="tx1">
                    <a:lumMod val="85000"/>
                    <a:lumOff val="15000"/>
                  </a:schemeClr>
                </a:solidFill>
                <a:latin typeface="Times New Roman" panose="02020603050405020304" pitchFamily="18" charset="0"/>
                <a:cs typeface="Times New Roman" panose="02020603050405020304" pitchFamily="18" charset="0"/>
              </a:rPr>
              <a:t>bpm</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 Body temperature should be </a:t>
            </a:r>
            <a:r>
              <a:rPr lang="en-US" sz="1800" dirty="0">
                <a:solidFill>
                  <a:schemeClr val="tx1"/>
                </a:solidFill>
                <a:latin typeface="Times New Roman" panose="02020603050405020304" pitchFamily="18" charset="0"/>
                <a:cs typeface="Times New Roman" panose="02020603050405020304" pitchFamily="18" charset="0"/>
              </a:rPr>
              <a:t>36.5°C to 38.5°C, Spo2 </a:t>
            </a: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level should be about 95%. If the parameters will be out of this range there will be an emergency condition. </a:t>
            </a:r>
          </a:p>
          <a:p>
            <a:pPr algn="just"/>
            <a:endParaRPr 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When the emergency condition will occur the red led will turn on, Green light will off, and the buzzer will ring continuously. </a:t>
            </a:r>
          </a:p>
        </p:txBody>
      </p:sp>
      <p:sp>
        <p:nvSpPr>
          <p:cNvPr id="3" name="Title 2"/>
          <p:cNvSpPr>
            <a:spLocks noGrp="1"/>
          </p:cNvSpPr>
          <p:nvPr>
            <p:ph type="title"/>
          </p:nvPr>
        </p:nvSpPr>
        <p:spPr>
          <a:xfrm>
            <a:off x="609600" y="0"/>
            <a:ext cx="10972800" cy="1310640"/>
          </a:xfrm>
        </p:spPr>
        <p:txBody>
          <a:bodyPr/>
          <a:lstStyle/>
          <a:p>
            <a:pPr algn="l"/>
            <a:r>
              <a:rPr lang="en-US" sz="4400" dirty="0" smtClean="0">
                <a:latin typeface="Times New Roman" panose="02020603050405020304" pitchFamily="18" charset="0"/>
                <a:cs typeface="Times New Roman" panose="02020603050405020304" pitchFamily="18" charset="0"/>
              </a:rPr>
              <a:t>Working Principle</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8554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0"/>
            <a:ext cx="10972800" cy="1310640"/>
          </a:xfrm>
        </p:spPr>
        <p:txBody>
          <a:bodyPr/>
          <a:lstStyle/>
          <a:p>
            <a:pPr algn="l"/>
            <a:r>
              <a:rPr lang="en-US" sz="4400" dirty="0">
                <a:latin typeface="Times New Roman" panose="02020603050405020304" pitchFamily="18" charset="0"/>
                <a:cs typeface="Times New Roman" panose="02020603050405020304" pitchFamily="18" charset="0"/>
              </a:rPr>
              <a:t>Block Diagram</a:t>
            </a:r>
          </a:p>
        </p:txBody>
      </p:sp>
      <p:pic>
        <p:nvPicPr>
          <p:cNvPr id="2050" name="Picture 2" descr="C:\Users\Shiva\Downloads\imageedit_3_66879363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869260"/>
            <a:ext cx="13614400" cy="192487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505200" y="5505450"/>
            <a:ext cx="4933950" cy="261610"/>
          </a:xfrm>
          <a:prstGeom prst="rect">
            <a:avLst/>
          </a:prstGeom>
          <a:noFill/>
        </p:spPr>
        <p:txBody>
          <a:bodyPr wrap="square" rtlCol="0">
            <a:spAutoFit/>
          </a:bodyPr>
          <a:lstStyle/>
          <a:p>
            <a:r>
              <a:rPr lang="en-US" sz="1100" dirty="0" smtClean="0">
                <a:solidFill>
                  <a:schemeClr val="tx2">
                    <a:lumMod val="75000"/>
                  </a:schemeClr>
                </a:solidFill>
              </a:rPr>
              <a:t>                          Fig. 6 Block diagram of health </a:t>
            </a:r>
            <a:r>
              <a:rPr lang="en-US" sz="1100" dirty="0">
                <a:solidFill>
                  <a:schemeClr val="tx2">
                    <a:lumMod val="75000"/>
                  </a:schemeClr>
                </a:solidFill>
              </a:rPr>
              <a:t>m</a:t>
            </a:r>
            <a:r>
              <a:rPr lang="en-US" sz="1100" dirty="0" smtClean="0">
                <a:solidFill>
                  <a:schemeClr val="tx2">
                    <a:lumMod val="75000"/>
                  </a:schemeClr>
                </a:solidFill>
              </a:rPr>
              <a:t>onitoring system</a:t>
            </a:r>
            <a:endParaRPr lang="en-US" sz="1100" dirty="0">
              <a:solidFill>
                <a:schemeClr val="tx2">
                  <a:lumMod val="75000"/>
                </a:schemeClr>
              </a:solidFill>
            </a:endParaRPr>
          </a:p>
        </p:txBody>
      </p:sp>
      <p:cxnSp>
        <p:nvCxnSpPr>
          <p:cNvPr id="5" name="Straight Arrow Connector 4"/>
          <p:cNvCxnSpPr/>
          <p:nvPr/>
        </p:nvCxnSpPr>
        <p:spPr>
          <a:xfrm>
            <a:off x="5900468" y="3571336"/>
            <a:ext cx="76775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3919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 </a:t>
            </a:r>
            <a:r>
              <a:rPr lang="en-US" dirty="0" smtClean="0"/>
              <a:t> </a:t>
            </a:r>
            <a:endParaRPr lang="en-US" dirty="0"/>
          </a:p>
        </p:txBody>
      </p:sp>
      <p:sp>
        <p:nvSpPr>
          <p:cNvPr id="3" name="Title 2"/>
          <p:cNvSpPr>
            <a:spLocks noGrp="1"/>
          </p:cNvSpPr>
          <p:nvPr>
            <p:ph type="title"/>
          </p:nvPr>
        </p:nvSpPr>
        <p:spPr>
          <a:xfrm>
            <a:off x="609600" y="0"/>
            <a:ext cx="10972800" cy="1300480"/>
          </a:xfrm>
        </p:spPr>
        <p:txBody>
          <a:bodyPr/>
          <a:lstStyle/>
          <a:p>
            <a:pPr algn="l"/>
            <a:r>
              <a:rPr lang="de-DE" sz="4400" dirty="0" smtClean="0">
                <a:latin typeface="Times New Roman" panose="02020603050405020304" pitchFamily="18" charset="0"/>
                <a:cs typeface="Times New Roman" panose="02020603050405020304" pitchFamily="18" charset="0"/>
              </a:rPr>
              <a:t>Flow Chart</a:t>
            </a:r>
            <a:endParaRPr lang="en-US" sz="44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191000" y="6454745"/>
            <a:ext cx="4695825" cy="261610"/>
          </a:xfrm>
          <a:prstGeom prst="rect">
            <a:avLst/>
          </a:prstGeom>
          <a:noFill/>
        </p:spPr>
        <p:txBody>
          <a:bodyPr wrap="square" rtlCol="0">
            <a:spAutoFit/>
          </a:bodyPr>
          <a:lstStyle/>
          <a:p>
            <a:pPr algn="ctr"/>
            <a:r>
              <a:rPr lang="en-US" sz="1100" dirty="0" smtClean="0">
                <a:solidFill>
                  <a:schemeClr val="tx2">
                    <a:lumMod val="75000"/>
                  </a:schemeClr>
                </a:solidFill>
              </a:rPr>
              <a:t>Fig. 7 Flow chart</a:t>
            </a:r>
            <a:endParaRPr lang="en-US" sz="1100" dirty="0">
              <a:solidFill>
                <a:schemeClr val="tx2">
                  <a:lumMod val="75000"/>
                </a:schemeClr>
              </a:solidFill>
            </a:endParaRPr>
          </a:p>
        </p:txBody>
      </p:sp>
      <p:pic>
        <p:nvPicPr>
          <p:cNvPr id="4101" name="Picture 5" descr="C:\Users\Shiva\OneDrive\Desktop\Untitled Diagram.drawio (2)_page-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19726"/>
            <a:ext cx="4348079" cy="620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464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9126</TotalTime>
  <Words>718</Words>
  <Application>Microsoft Office PowerPoint</Application>
  <PresentationFormat>Custom</PresentationFormat>
  <Paragraphs>97</Paragraphs>
  <Slides>16</Slides>
  <Notes>2</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Executive</vt:lpstr>
      <vt:lpstr> Faculty of Engineering  Department of Electrical Engineering and Computer Science  Guided By : - 1. Prof. Dr.-Ing. habil. Olaf Simanski         2. Dipl.-Ing Uwe Starke    </vt:lpstr>
      <vt:lpstr> Contents</vt:lpstr>
      <vt:lpstr>Abstract</vt:lpstr>
      <vt:lpstr>Internet of Things (IoT) in Healthcare</vt:lpstr>
      <vt:lpstr>Components</vt:lpstr>
      <vt:lpstr>Components</vt:lpstr>
      <vt:lpstr>Working Principle</vt:lpstr>
      <vt:lpstr>Block Diagram</vt:lpstr>
      <vt:lpstr>Flow Chart</vt:lpstr>
      <vt:lpstr>Source Code</vt:lpstr>
      <vt:lpstr>Continue…</vt:lpstr>
      <vt:lpstr>Hardware</vt:lpstr>
      <vt:lpstr>Result</vt:lpstr>
      <vt:lpstr>Result in Cloud</vt:lpstr>
      <vt:lpstr>Future Scope</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10 (Group-3) Faculty of Engineering Department of Electrical Engineering and Computer Science</dc:title>
  <dc:creator>Ravikumar Dhameliya</dc:creator>
  <cp:lastModifiedBy>Ravikumar Dhameliya</cp:lastModifiedBy>
  <cp:revision>97</cp:revision>
  <dcterms:created xsi:type="dcterms:W3CDTF">2022-01-11T20:50:01Z</dcterms:created>
  <dcterms:modified xsi:type="dcterms:W3CDTF">2022-08-10T21:20:12Z</dcterms:modified>
</cp:coreProperties>
</file>